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3"/>
  </p:notesMasterIdLst>
  <p:handoutMasterIdLst>
    <p:handoutMasterId r:id="rId64"/>
  </p:handoutMasterIdLst>
  <p:sldIdLst>
    <p:sldId id="257" r:id="rId3"/>
    <p:sldId id="338" r:id="rId4"/>
    <p:sldId id="258" r:id="rId5"/>
    <p:sldId id="259" r:id="rId6"/>
    <p:sldId id="260" r:id="rId7"/>
    <p:sldId id="261" r:id="rId8"/>
    <p:sldId id="262" r:id="rId9"/>
    <p:sldId id="263" r:id="rId10"/>
    <p:sldId id="264" r:id="rId11"/>
    <p:sldId id="265" r:id="rId12"/>
    <p:sldId id="266" r:id="rId13"/>
    <p:sldId id="267" r:id="rId14"/>
    <p:sldId id="305" r:id="rId15"/>
    <p:sldId id="270" r:id="rId16"/>
    <p:sldId id="271" r:id="rId17"/>
    <p:sldId id="272" r:id="rId18"/>
    <p:sldId id="335" r:id="rId19"/>
    <p:sldId id="334" r:id="rId20"/>
    <p:sldId id="277" r:id="rId21"/>
    <p:sldId id="278" r:id="rId22"/>
    <p:sldId id="279" r:id="rId23"/>
    <p:sldId id="340" r:id="rId24"/>
    <p:sldId id="341" r:id="rId25"/>
    <p:sldId id="303" r:id="rId26"/>
    <p:sldId id="336" r:id="rId27"/>
    <p:sldId id="337" r:id="rId28"/>
    <p:sldId id="297" r:id="rId29"/>
    <p:sldId id="298" r:id="rId30"/>
    <p:sldId id="293" r:id="rId31"/>
    <p:sldId id="287" r:id="rId32"/>
    <p:sldId id="294" r:id="rId33"/>
    <p:sldId id="304" r:id="rId34"/>
    <p:sldId id="290" r:id="rId35"/>
    <p:sldId id="285" r:id="rId36"/>
    <p:sldId id="284" r:id="rId37"/>
    <p:sldId id="331" r:id="rId38"/>
    <p:sldId id="332" r:id="rId39"/>
    <p:sldId id="333" r:id="rId40"/>
    <p:sldId id="292" r:id="rId41"/>
    <p:sldId id="308" r:id="rId42"/>
    <p:sldId id="312" r:id="rId43"/>
    <p:sldId id="307" r:id="rId44"/>
    <p:sldId id="313" r:id="rId45"/>
    <p:sldId id="314" r:id="rId46"/>
    <p:sldId id="315" r:id="rId47"/>
    <p:sldId id="317" r:id="rId48"/>
    <p:sldId id="318" r:id="rId49"/>
    <p:sldId id="319" r:id="rId50"/>
    <p:sldId id="320" r:id="rId51"/>
    <p:sldId id="322" r:id="rId52"/>
    <p:sldId id="321" r:id="rId53"/>
    <p:sldId id="329" r:id="rId54"/>
    <p:sldId id="339" r:id="rId55"/>
    <p:sldId id="323" r:id="rId56"/>
    <p:sldId id="324" r:id="rId57"/>
    <p:sldId id="325" r:id="rId58"/>
    <p:sldId id="326" r:id="rId59"/>
    <p:sldId id="327" r:id="rId60"/>
    <p:sldId id="330" r:id="rId61"/>
    <p:sldId id="328"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115" d="100"/>
          <a:sy n="115" d="100"/>
        </p:scale>
        <p:origin x="432" y="114"/>
      </p:cViewPr>
      <p:guideLst/>
    </p:cSldViewPr>
  </p:slideViewPr>
  <p:notesTextViewPr>
    <p:cViewPr>
      <p:scale>
        <a:sx n="3" d="2"/>
        <a:sy n="3" d="2"/>
      </p:scale>
      <p:origin x="0" y="0"/>
    </p:cViewPr>
  </p:notesTextViewPr>
  <p:sorterViewPr>
    <p:cViewPr>
      <p:scale>
        <a:sx n="150" d="100"/>
        <a:sy n="150" d="100"/>
      </p:scale>
      <p:origin x="0" y="-27090"/>
    </p:cViewPr>
  </p:sorter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5CCA89-8782-41B6-8BAC-6F460A2860FF}" type="datetimeFigureOut">
              <a:rPr lang="en-US" smtClean="0"/>
              <a:t>7/11/2020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9F08DC-B1C1-4CDC-BA6E-AAE90301C234}" type="slidenum">
              <a:rPr lang="en-US" smtClean="0"/>
              <a:t>‹#›</a:t>
            </a:fld>
            <a:endParaRPr lang="en-US"/>
          </a:p>
        </p:txBody>
      </p:sp>
    </p:spTree>
    <p:extLst>
      <p:ext uri="{BB962C8B-B14F-4D97-AF65-F5344CB8AC3E}">
        <p14:creationId xmlns:p14="http://schemas.microsoft.com/office/powerpoint/2010/main" val="2824330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4B99BB-171A-4EB6-96C5-B7C49D40448D}" type="datetimeFigureOut">
              <a:rPr lang="en-US" smtClean="0"/>
              <a:t>7/11/2020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DF7215-3900-44DE-A8FC-E59BA696BF3F}" type="slidenum">
              <a:rPr lang="en-US" smtClean="0"/>
              <a:t>‹#›</a:t>
            </a:fld>
            <a:endParaRPr lang="en-US"/>
          </a:p>
        </p:txBody>
      </p:sp>
    </p:spTree>
    <p:extLst>
      <p:ext uri="{BB962C8B-B14F-4D97-AF65-F5344CB8AC3E}">
        <p14:creationId xmlns:p14="http://schemas.microsoft.com/office/powerpoint/2010/main" val="3137945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300A3B22-DAE6-4F36-8201-FD042DD0B91C}" type="slidenum">
              <a:rPr lang="en-US" smtClean="0">
                <a:solidFill>
                  <a:prstClr val="black"/>
                </a:solidFill>
                <a:latin typeface="Arial" pitchFamily="34" charset="0"/>
              </a:rPr>
              <a:pPr/>
              <a:t>18</a:t>
            </a:fld>
            <a:endParaRPr lang="en-US" dirty="0" smtClean="0">
              <a:solidFill>
                <a:prstClr val="black"/>
              </a:solidFill>
              <a:latin typeface="Arial" pitchFamily="34" charset="0"/>
            </a:endParaRPr>
          </a:p>
        </p:txBody>
      </p:sp>
      <p:sp>
        <p:nvSpPr>
          <p:cNvPr id="72707" name="Rectangle 2"/>
          <p:cNvSpPr>
            <a:spLocks noGrp="1" noRot="1" noChangeAspect="1" noChangeArrowheads="1" noTextEdit="1"/>
          </p:cNvSpPr>
          <p:nvPr>
            <p:ph type="sldImg"/>
          </p:nvPr>
        </p:nvSpPr>
        <p:spPr>
          <a:xfrm>
            <a:off x="381000" y="685800"/>
            <a:ext cx="6096000" cy="3429000"/>
          </a:xfrm>
          <a:ln/>
        </p:spPr>
      </p:sp>
      <p:sp>
        <p:nvSpPr>
          <p:cNvPr id="7270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496960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pPr defTabSz="906648"/>
            <a:fld id="{681F266F-FADC-4FDA-9DB3-9C07544568FE}" type="slidenum">
              <a:rPr lang="en-US" smtClean="0">
                <a:solidFill>
                  <a:prstClr val="black"/>
                </a:solidFill>
              </a:rPr>
              <a:pPr defTabSz="906648"/>
              <a:t>19</a:t>
            </a:fld>
            <a:endParaRPr lang="en-US" dirty="0" smtClean="0">
              <a:solidFill>
                <a:prstClr val="black"/>
              </a:solidFill>
            </a:endParaRPr>
          </a:p>
        </p:txBody>
      </p:sp>
      <p:sp>
        <p:nvSpPr>
          <p:cNvPr id="73731" name="Rectangle 2"/>
          <p:cNvSpPr>
            <a:spLocks noGrp="1" noRot="1" noChangeAspect="1" noChangeArrowheads="1" noTextEdit="1"/>
          </p:cNvSpPr>
          <p:nvPr>
            <p:ph type="sldImg"/>
          </p:nvPr>
        </p:nvSpPr>
        <p:spPr>
          <a:xfrm>
            <a:off x="381000" y="685800"/>
            <a:ext cx="6096000" cy="3429000"/>
          </a:xfrm>
          <a:ln/>
        </p:spPr>
      </p:sp>
      <p:sp>
        <p:nvSpPr>
          <p:cNvPr id="73732" name="Rectangle 3"/>
          <p:cNvSpPr>
            <a:spLocks noGrp="1" noChangeArrowheads="1"/>
          </p:cNvSpPr>
          <p:nvPr>
            <p:ph type="body" idx="1"/>
          </p:nvPr>
        </p:nvSpPr>
        <p:spPr>
          <a:noFill/>
          <a:ln/>
        </p:spPr>
        <p:txBody>
          <a:bodyPr/>
          <a:lstStyle/>
          <a:p>
            <a:pPr eaLnBrk="1" hangingPunct="1">
              <a:lnSpc>
                <a:spcPct val="90000"/>
              </a:lnSpc>
            </a:pPr>
            <a:r>
              <a:rPr lang="en-US" dirty="0" smtClean="0"/>
              <a:t>This is a developmentally oriented diagram that shows how we might think about prevention. In the report in several major chapters, we document the evidence for these different kinds of interventions. Early in life: prenatal care, home visitation, high quality daycare have a very strong evidence base for preventing a variety of disorders later. Into childhood, we have general interventions like parent skills training that have a strong knowledge base and more specific interventions such as prevention of depression. Across the bottom of the diagram, there is a very strong evidence base for family adversity intervention. By community interventions, we should recognize that we mean not just ways to strengthen communities but also addressing poverty, addressing violence, and addressing social isolation and also that policy is absolutely key. </a:t>
            </a:r>
          </a:p>
          <a:p>
            <a:pPr eaLnBrk="1" hangingPunct="1">
              <a:lnSpc>
                <a:spcPct val="90000"/>
              </a:lnSpc>
            </a:pPr>
            <a:endParaRPr lang="en-US" dirty="0" smtClean="0"/>
          </a:p>
          <a:p>
            <a:pPr eaLnBrk="1" hangingPunct="1">
              <a:lnSpc>
                <a:spcPct val="90000"/>
              </a:lnSpc>
            </a:pPr>
            <a:r>
              <a:rPr lang="en-US" dirty="0" smtClean="0"/>
              <a:t>Multiple opportunities for intervention across young people’s developmental course</a:t>
            </a:r>
          </a:p>
          <a:p>
            <a:pPr eaLnBrk="1" hangingPunct="1">
              <a:lnSpc>
                <a:spcPct val="90000"/>
              </a:lnSpc>
            </a:pPr>
            <a:endParaRPr lang="en-US" dirty="0" smtClean="0"/>
          </a:p>
          <a:p>
            <a:pPr eaLnBrk="1" hangingPunct="1">
              <a:lnSpc>
                <a:spcPct val="90000"/>
              </a:lnSpc>
            </a:pPr>
            <a:r>
              <a:rPr lang="en-US" dirty="0" smtClean="0"/>
              <a:t>In some cases, specific interventions are ties to a particular developmental stage given the emergence of symptoms and disorders at that stage (e.g., substance abuse, depression), but earlier interventions can lay the foundation for success</a:t>
            </a:r>
          </a:p>
          <a:p>
            <a:pPr eaLnBrk="1" hangingPunct="1">
              <a:lnSpc>
                <a:spcPct val="90000"/>
              </a:lnSpc>
            </a:pPr>
            <a:endParaRPr lang="en-US" dirty="0" smtClean="0"/>
          </a:p>
          <a:p>
            <a:pPr eaLnBrk="1" hangingPunct="1">
              <a:lnSpc>
                <a:spcPct val="90000"/>
              </a:lnSpc>
            </a:pPr>
            <a:r>
              <a:rPr lang="en-US" dirty="0" smtClean="0"/>
              <a:t>Ideally, a given intervention would not be delivered in isolation but within a broader network of a community system of supports. </a:t>
            </a:r>
          </a:p>
        </p:txBody>
      </p:sp>
      <p:sp>
        <p:nvSpPr>
          <p:cNvPr id="5" name="Header Placeholder 4"/>
          <p:cNvSpPr>
            <a:spLocks noGrp="1"/>
          </p:cNvSpPr>
          <p:nvPr>
            <p:ph type="hdr" sz="quarter" idx="10"/>
          </p:nvPr>
        </p:nvSpPr>
        <p:spPr/>
        <p:txBody>
          <a:bodyPr/>
          <a:lstStyle/>
          <a:p>
            <a:pPr>
              <a:defRPr/>
            </a:pPr>
            <a:r>
              <a:rPr lang="en-US" dirty="0" smtClean="0">
                <a:solidFill>
                  <a:prstClr val="black"/>
                </a:solidFill>
              </a:rPr>
              <a:t>Anthony Biglan, Ph.D.</a:t>
            </a:r>
            <a:endParaRPr lang="en-US" dirty="0">
              <a:solidFill>
                <a:prstClr val="black"/>
              </a:solidFill>
            </a:endParaRPr>
          </a:p>
        </p:txBody>
      </p:sp>
    </p:spTree>
    <p:extLst>
      <p:ext uri="{BB962C8B-B14F-4D97-AF65-F5344CB8AC3E}">
        <p14:creationId xmlns:p14="http://schemas.microsoft.com/office/powerpoint/2010/main" val="13852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06CD08-69C4-423E-90B7-2BB7A7749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789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06CD08-69C4-423E-90B7-2BB7A7749BD5}" type="slidenum">
              <a:rPr lang="en-US" smtClean="0"/>
              <a:t>22</a:t>
            </a:fld>
            <a:endParaRPr lang="en-US"/>
          </a:p>
        </p:txBody>
      </p:sp>
    </p:spTree>
    <p:extLst>
      <p:ext uri="{BB962C8B-B14F-4D97-AF65-F5344CB8AC3E}">
        <p14:creationId xmlns:p14="http://schemas.microsoft.com/office/powerpoint/2010/main" val="243844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4115A-C132-494D-A1D8-858D4F67958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8858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668F778-BBE0-4D57-9EAA-E44FEEEF554C}"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smtClean="0">
              <a:ln>
                <a:noFill/>
              </a:ln>
              <a:solidFill>
                <a:prstClr val="black"/>
              </a:solidFill>
              <a:effectLst/>
              <a:uLnTx/>
              <a:uFillTx/>
              <a:latin typeface="Arial" charset="0"/>
              <a:ea typeface="+mn-ea"/>
              <a:cs typeface="+mn-cs"/>
            </a:endParaRPr>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436074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C41513-25A6-44D4-895A-20FBCC82DE2A}" type="datetimeFigureOut">
              <a:rPr lang="en-US" smtClean="0"/>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7C227-8FA1-40A5-B328-1C3A5C51999F}" type="slidenum">
              <a:rPr lang="en-US" smtClean="0"/>
              <a:t>‹#›</a:t>
            </a:fld>
            <a:endParaRPr lang="en-US"/>
          </a:p>
        </p:txBody>
      </p:sp>
    </p:spTree>
    <p:extLst>
      <p:ext uri="{BB962C8B-B14F-4D97-AF65-F5344CB8AC3E}">
        <p14:creationId xmlns:p14="http://schemas.microsoft.com/office/powerpoint/2010/main" val="1215551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C41513-25A6-44D4-895A-20FBCC82DE2A}" type="datetimeFigureOut">
              <a:rPr lang="en-US" smtClean="0"/>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7C227-8FA1-40A5-B328-1C3A5C51999F}" type="slidenum">
              <a:rPr lang="en-US" smtClean="0"/>
              <a:t>‹#›</a:t>
            </a:fld>
            <a:endParaRPr lang="en-US"/>
          </a:p>
        </p:txBody>
      </p:sp>
    </p:spTree>
    <p:extLst>
      <p:ext uri="{BB962C8B-B14F-4D97-AF65-F5344CB8AC3E}">
        <p14:creationId xmlns:p14="http://schemas.microsoft.com/office/powerpoint/2010/main" val="503637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C41513-25A6-44D4-895A-20FBCC82DE2A}" type="datetimeFigureOut">
              <a:rPr lang="en-US" smtClean="0"/>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7C227-8FA1-40A5-B328-1C3A5C51999F}" type="slidenum">
              <a:rPr lang="en-US" smtClean="0"/>
              <a:t>‹#›</a:t>
            </a:fld>
            <a:endParaRPr lang="en-US"/>
          </a:p>
        </p:txBody>
      </p:sp>
    </p:spTree>
    <p:extLst>
      <p:ext uri="{BB962C8B-B14F-4D97-AF65-F5344CB8AC3E}">
        <p14:creationId xmlns:p14="http://schemas.microsoft.com/office/powerpoint/2010/main" val="5793442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7A6AE0-BDC8-4528-A8AF-2E5FFD6F46E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7/11/2020</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6FFBB-4546-4567-ADB8-81F1123979D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3312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7A6AE0-BDC8-4528-A8AF-2E5FFD6F46E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7/11/2020</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6FFBB-4546-4567-ADB8-81F1123979D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0345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7A6AE0-BDC8-4528-A8AF-2E5FFD6F46E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7/11/2020</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6FFBB-4546-4567-ADB8-81F1123979D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2060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7A6AE0-BDC8-4528-A8AF-2E5FFD6F46E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7/11/2020</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6FFBB-4546-4567-ADB8-81F1123979D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0272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7A6AE0-BDC8-4528-A8AF-2E5FFD6F46E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7/11/2020</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6FFBB-4546-4567-ADB8-81F1123979D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9799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7A6AE0-BDC8-4528-A8AF-2E5FFD6F46E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7/11/2020</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6FFBB-4546-4567-ADB8-81F1123979D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1443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7A6AE0-BDC8-4528-A8AF-2E5FFD6F46E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7/11/2020</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6FFBB-4546-4567-ADB8-81F1123979D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030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7A6AE0-BDC8-4528-A8AF-2E5FFD6F46E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7/11/2020</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6FFBB-4546-4567-ADB8-81F1123979D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217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C41513-25A6-44D4-895A-20FBCC82DE2A}" type="datetimeFigureOut">
              <a:rPr lang="en-US" smtClean="0"/>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7C227-8FA1-40A5-B328-1C3A5C51999F}" type="slidenum">
              <a:rPr lang="en-US" smtClean="0"/>
              <a:t>‹#›</a:t>
            </a:fld>
            <a:endParaRPr lang="en-US"/>
          </a:p>
        </p:txBody>
      </p:sp>
    </p:spTree>
    <p:extLst>
      <p:ext uri="{BB962C8B-B14F-4D97-AF65-F5344CB8AC3E}">
        <p14:creationId xmlns:p14="http://schemas.microsoft.com/office/powerpoint/2010/main" val="1064940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7A6AE0-BDC8-4528-A8AF-2E5FFD6F46E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7/11/2020</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6FFBB-4546-4567-ADB8-81F1123979D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1581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7A6AE0-BDC8-4528-A8AF-2E5FFD6F46E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7/11/2020</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6FFBB-4546-4567-ADB8-81F1123979D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8692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67A6AE0-BDC8-4528-A8AF-2E5FFD6F46E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7/11/2020</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6FFBB-4546-4567-ADB8-81F1123979D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2341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5C41513-25A6-44D4-895A-20FBCC82DE2A}" type="datetimeFigureOut">
              <a:rPr lang="en-US" smtClean="0"/>
              <a:t>7/11/2020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7C227-8FA1-40A5-B328-1C3A5C51999F}" type="slidenum">
              <a:rPr lang="en-US" smtClean="0"/>
              <a:t>‹#›</a:t>
            </a:fld>
            <a:endParaRPr lang="en-US"/>
          </a:p>
        </p:txBody>
      </p:sp>
    </p:spTree>
    <p:extLst>
      <p:ext uri="{BB962C8B-B14F-4D97-AF65-F5344CB8AC3E}">
        <p14:creationId xmlns:p14="http://schemas.microsoft.com/office/powerpoint/2010/main" val="4072451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C41513-25A6-44D4-895A-20FBCC82DE2A}" type="datetimeFigureOut">
              <a:rPr lang="en-US" smtClean="0"/>
              <a:t>7/11/2020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D7C227-8FA1-40A5-B328-1C3A5C51999F}" type="slidenum">
              <a:rPr lang="en-US" smtClean="0"/>
              <a:t>‹#›</a:t>
            </a:fld>
            <a:endParaRPr lang="en-US"/>
          </a:p>
        </p:txBody>
      </p:sp>
    </p:spTree>
    <p:extLst>
      <p:ext uri="{BB962C8B-B14F-4D97-AF65-F5344CB8AC3E}">
        <p14:creationId xmlns:p14="http://schemas.microsoft.com/office/powerpoint/2010/main" val="2095431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C41513-25A6-44D4-895A-20FBCC82DE2A}" type="datetimeFigureOut">
              <a:rPr lang="en-US" smtClean="0"/>
              <a:t>7/11/2020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D7C227-8FA1-40A5-B328-1C3A5C51999F}" type="slidenum">
              <a:rPr lang="en-US" smtClean="0"/>
              <a:t>‹#›</a:t>
            </a:fld>
            <a:endParaRPr lang="en-US"/>
          </a:p>
        </p:txBody>
      </p:sp>
    </p:spTree>
    <p:extLst>
      <p:ext uri="{BB962C8B-B14F-4D97-AF65-F5344CB8AC3E}">
        <p14:creationId xmlns:p14="http://schemas.microsoft.com/office/powerpoint/2010/main" val="3888599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C41513-25A6-44D4-895A-20FBCC82DE2A}" type="datetimeFigureOut">
              <a:rPr lang="en-US" smtClean="0"/>
              <a:t>7/11/2020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D7C227-8FA1-40A5-B328-1C3A5C51999F}" type="slidenum">
              <a:rPr lang="en-US" smtClean="0"/>
              <a:t>‹#›</a:t>
            </a:fld>
            <a:endParaRPr lang="en-US"/>
          </a:p>
        </p:txBody>
      </p:sp>
    </p:spTree>
    <p:extLst>
      <p:ext uri="{BB962C8B-B14F-4D97-AF65-F5344CB8AC3E}">
        <p14:creationId xmlns:p14="http://schemas.microsoft.com/office/powerpoint/2010/main" val="4144215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C41513-25A6-44D4-895A-20FBCC82DE2A}" type="datetimeFigureOut">
              <a:rPr lang="en-US" smtClean="0"/>
              <a:t>7/11/2020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D7C227-8FA1-40A5-B328-1C3A5C51999F}" type="slidenum">
              <a:rPr lang="en-US" smtClean="0"/>
              <a:t>‹#›</a:t>
            </a:fld>
            <a:endParaRPr lang="en-US"/>
          </a:p>
        </p:txBody>
      </p:sp>
    </p:spTree>
    <p:extLst>
      <p:ext uri="{BB962C8B-B14F-4D97-AF65-F5344CB8AC3E}">
        <p14:creationId xmlns:p14="http://schemas.microsoft.com/office/powerpoint/2010/main" val="1779689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C41513-25A6-44D4-895A-20FBCC82DE2A}" type="datetimeFigureOut">
              <a:rPr lang="en-US" smtClean="0"/>
              <a:t>7/11/2020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D7C227-8FA1-40A5-B328-1C3A5C51999F}" type="slidenum">
              <a:rPr lang="en-US" smtClean="0"/>
              <a:t>‹#›</a:t>
            </a:fld>
            <a:endParaRPr lang="en-US"/>
          </a:p>
        </p:txBody>
      </p:sp>
    </p:spTree>
    <p:extLst>
      <p:ext uri="{BB962C8B-B14F-4D97-AF65-F5344CB8AC3E}">
        <p14:creationId xmlns:p14="http://schemas.microsoft.com/office/powerpoint/2010/main" val="4082421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5C41513-25A6-44D4-895A-20FBCC82DE2A}" type="datetimeFigureOut">
              <a:rPr lang="en-US" smtClean="0"/>
              <a:t>7/11/2020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D7C227-8FA1-40A5-B328-1C3A5C51999F}" type="slidenum">
              <a:rPr lang="en-US" smtClean="0"/>
              <a:t>‹#›</a:t>
            </a:fld>
            <a:endParaRPr lang="en-US"/>
          </a:p>
        </p:txBody>
      </p:sp>
    </p:spTree>
    <p:extLst>
      <p:ext uri="{BB962C8B-B14F-4D97-AF65-F5344CB8AC3E}">
        <p14:creationId xmlns:p14="http://schemas.microsoft.com/office/powerpoint/2010/main" val="153351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87000" t="69000" r="1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41513-25A6-44D4-895A-20FBCC82DE2A}" type="datetimeFigureOut">
              <a:rPr lang="en-US" smtClean="0"/>
              <a:t>7/11/2020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7C227-8FA1-40A5-B328-1C3A5C51999F}" type="slidenum">
              <a:rPr lang="en-US" smtClean="0"/>
              <a:t>‹#›</a:t>
            </a:fld>
            <a:endParaRPr lang="en-US"/>
          </a:p>
        </p:txBody>
      </p:sp>
    </p:spTree>
    <p:extLst>
      <p:ext uri="{BB962C8B-B14F-4D97-AF65-F5344CB8AC3E}">
        <p14:creationId xmlns:p14="http://schemas.microsoft.com/office/powerpoint/2010/main" val="2825353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67A6AE0-BDC8-4528-A8AF-2E5FFD6F46E3}"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7/11/2020</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306FFBB-4546-4567-ADB8-81F1123979D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8357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evolution-institute.org/article/evolving-a-more-nurturing-capitalism-a-new-powell-memo/?source=tvo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cdc.gov/violenceprevention/acestudy/about.html"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smtClean="0"/>
              <a:t>Evolving </a:t>
            </a:r>
            <a:r>
              <a:rPr lang="en-US" dirty="0"/>
              <a:t>Societies That </a:t>
            </a:r>
            <a:r>
              <a:rPr lang="en-US" dirty="0" smtClean="0"/>
              <a:t/>
            </a:r>
            <a:br>
              <a:rPr lang="en-US" dirty="0" smtClean="0"/>
            </a:br>
            <a:r>
              <a:rPr lang="en-US" dirty="0" smtClean="0"/>
              <a:t>Work </a:t>
            </a:r>
            <a:r>
              <a:rPr lang="en-US" dirty="0"/>
              <a:t>for Everyone</a:t>
            </a:r>
          </a:p>
        </p:txBody>
      </p:sp>
      <p:sp>
        <p:nvSpPr>
          <p:cNvPr id="6" name="Subtitle 5"/>
          <p:cNvSpPr>
            <a:spLocks noGrp="1"/>
          </p:cNvSpPr>
          <p:nvPr>
            <p:ph type="subTitle" idx="1"/>
          </p:nvPr>
        </p:nvSpPr>
        <p:spPr>
          <a:xfrm>
            <a:off x="1524000" y="3926234"/>
            <a:ext cx="9144000" cy="1655762"/>
          </a:xfrm>
        </p:spPr>
        <p:txBody>
          <a:bodyPr>
            <a:normAutofit fontScale="77500" lnSpcReduction="20000"/>
          </a:bodyPr>
          <a:lstStyle/>
          <a:p>
            <a:r>
              <a:rPr lang="en-US" dirty="0" smtClean="0"/>
              <a:t>Anthony Biglan, Ph.D. </a:t>
            </a:r>
          </a:p>
          <a:p>
            <a:r>
              <a:rPr lang="en-US" dirty="0" smtClean="0"/>
              <a:t>Senior Scientist</a:t>
            </a:r>
          </a:p>
          <a:p>
            <a:r>
              <a:rPr lang="en-US" dirty="0" smtClean="0"/>
              <a:t>Oregon Research Institute </a:t>
            </a:r>
            <a:endParaRPr lang="en-US" dirty="0"/>
          </a:p>
          <a:p>
            <a:r>
              <a:rPr lang="en-US" dirty="0" smtClean="0"/>
              <a:t>President, </a:t>
            </a:r>
          </a:p>
          <a:p>
            <a:r>
              <a:rPr lang="en-US" dirty="0" smtClean="0"/>
              <a:t>Values to Action</a:t>
            </a:r>
          </a:p>
        </p:txBody>
      </p:sp>
      <p:sp>
        <p:nvSpPr>
          <p:cNvPr id="4" name="Slide Number Placeholder 3"/>
          <p:cNvSpPr>
            <a:spLocks noGrp="1"/>
          </p:cNvSpPr>
          <p:nvPr>
            <p:ph type="sldNum" sz="quarter" idx="12"/>
          </p:nvPr>
        </p:nvSpPr>
        <p:spPr/>
        <p:txBody>
          <a:bodyPr/>
          <a:lstStyle/>
          <a:p>
            <a:pPr defTabSz="457200"/>
            <a:fld id="{4BA82AFF-FFC2-9B46-B420-19DBFF95B2AE}" type="slidenum">
              <a:rPr lang="en-US" smtClean="0">
                <a:solidFill>
                  <a:prstClr val="black"/>
                </a:solidFill>
              </a:rPr>
              <a:pPr defTabSz="457200"/>
              <a:t>1</a:t>
            </a:fld>
            <a:endParaRPr lang="en-US">
              <a:solidFill>
                <a:prstClr val="black"/>
              </a:solidFill>
            </a:endParaRPr>
          </a:p>
        </p:txBody>
      </p:sp>
    </p:spTree>
    <p:extLst>
      <p:ext uri="{BB962C8B-B14F-4D97-AF65-F5344CB8AC3E}">
        <p14:creationId xmlns:p14="http://schemas.microsoft.com/office/powerpoint/2010/main" val="1637719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Stress Gets Under the Skin</a:t>
            </a:r>
            <a:endParaRPr lang="en-US" dirty="0"/>
          </a:p>
        </p:txBody>
      </p:sp>
      <p:sp>
        <p:nvSpPr>
          <p:cNvPr id="3" name="Content Placeholder 2"/>
          <p:cNvSpPr>
            <a:spLocks noGrp="1"/>
          </p:cNvSpPr>
          <p:nvPr>
            <p:ph idx="1"/>
          </p:nvPr>
        </p:nvSpPr>
        <p:spPr/>
        <p:txBody>
          <a:bodyPr/>
          <a:lstStyle/>
          <a:p>
            <a:r>
              <a:rPr lang="en-US" dirty="0" smtClean="0"/>
              <a:t>Miller paper—some detail  his figure [from </a:t>
            </a:r>
            <a:r>
              <a:rPr lang="en-US" dirty="0" err="1" smtClean="0"/>
              <a:t>gunnar</a:t>
            </a:r>
            <a:r>
              <a:rPr lang="en-US" dirty="0" smtClean="0"/>
              <a:t>] </a:t>
            </a:r>
            <a:endParaRPr lang="en-US"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A82AFF-FFC2-9B46-B420-19DBFF95B2AE}"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024" y="-223686"/>
            <a:ext cx="12207521" cy="7081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6692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603" y="0"/>
            <a:ext cx="8942670" cy="6858000"/>
          </a:xfrm>
          <a:prstGeom prst="rect">
            <a:avLst/>
          </a:prstGeom>
        </p:spPr>
      </p:pic>
      <p:sp>
        <p:nvSpPr>
          <p:cNvPr id="2" name="Oval 1"/>
          <p:cNvSpPr/>
          <p:nvPr/>
        </p:nvSpPr>
        <p:spPr>
          <a:xfrm>
            <a:off x="862148" y="583474"/>
            <a:ext cx="2333897" cy="11582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Poverty </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Oval 4"/>
          <p:cNvSpPr/>
          <p:nvPr/>
        </p:nvSpPr>
        <p:spPr>
          <a:xfrm>
            <a:off x="862148" y="4654731"/>
            <a:ext cx="2333897" cy="115824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Discrimination </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6" name="Straight Arrow Connector 5"/>
          <p:cNvCxnSpPr>
            <a:stCxn id="2" idx="4"/>
          </p:cNvCxnSpPr>
          <p:nvPr/>
        </p:nvCxnSpPr>
        <p:spPr>
          <a:xfrm>
            <a:off x="2029097" y="1741714"/>
            <a:ext cx="217714" cy="5050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5" idx="0"/>
          </p:cNvCxnSpPr>
          <p:nvPr/>
        </p:nvCxnSpPr>
        <p:spPr>
          <a:xfrm flipV="1">
            <a:off x="2029097" y="3840480"/>
            <a:ext cx="108857" cy="8142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3420841" y="78377"/>
            <a:ext cx="5557696" cy="584775"/>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1F497D">
                    <a:lumMod val="60000"/>
                    <a:lumOff val="40000"/>
                  </a:srgbClr>
                </a:solidFill>
                <a:effectLst>
                  <a:outerShdw blurRad="38100" dist="38100" dir="2700000" algn="tl">
                    <a:srgbClr val="000000">
                      <a:alpha val="43137"/>
                    </a:srgbClr>
                  </a:outerShdw>
                </a:effectLst>
                <a:uLnTx/>
                <a:uFillTx/>
                <a:latin typeface="Calibri"/>
                <a:ea typeface="+mn-ea"/>
                <a:cs typeface="+mn-cs"/>
              </a:rPr>
              <a:t>“Fast” </a:t>
            </a:r>
            <a:r>
              <a:rPr kumimoji="0" lang="en-US" sz="3200" b="0" i="0" u="none" strike="noStrike" kern="1200" cap="none" spc="0" normalizeH="0" baseline="0" noProof="0" dirty="0" smtClean="0">
                <a:ln>
                  <a:noFill/>
                </a:ln>
                <a:solidFill>
                  <a:srgbClr val="1F497D">
                    <a:lumMod val="60000"/>
                    <a:lumOff val="40000"/>
                  </a:srgbClr>
                </a:solidFill>
                <a:effectLst>
                  <a:outerShdw blurRad="38100" dist="38100" dir="2700000" algn="tl">
                    <a:srgbClr val="000000">
                      <a:alpha val="43137"/>
                    </a:srgbClr>
                  </a:outerShdw>
                </a:effectLst>
                <a:uLnTx/>
                <a:uFillTx/>
                <a:latin typeface="Calibri"/>
                <a:ea typeface="+mn-ea"/>
                <a:cs typeface="+mn-cs"/>
              </a:rPr>
              <a:t>Developmental Pathway</a:t>
            </a:r>
            <a:endParaRPr kumimoji="0" lang="en-US" sz="3200" b="0" i="0" u="none" strike="noStrike" kern="1200" cap="none" spc="0" normalizeH="0" baseline="0" noProof="0" dirty="0">
              <a:ln>
                <a:noFill/>
              </a:ln>
              <a:solidFill>
                <a:srgbClr val="1F497D">
                  <a:lumMod val="60000"/>
                  <a:lumOff val="40000"/>
                </a:srgbClr>
              </a:solidFill>
              <a:effectLst>
                <a:outerShdw blurRad="38100" dist="38100" dir="2700000" algn="tl">
                  <a:srgbClr val="000000">
                    <a:alpha val="43137"/>
                  </a:srgbClr>
                </a:outerShdw>
              </a:effectLst>
              <a:uLnTx/>
              <a:uFillTx/>
              <a:latin typeface="Calibri"/>
              <a:ea typeface="+mn-ea"/>
              <a:cs typeface="+mn-cs"/>
            </a:endParaRPr>
          </a:p>
        </p:txBody>
      </p:sp>
    </p:spTree>
    <p:extLst>
      <p:ext uri="{BB962C8B-B14F-4D97-AF65-F5344CB8AC3E}">
        <p14:creationId xmlns:p14="http://schemas.microsoft.com/office/powerpoint/2010/main" val="275747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Consistency of This View </a:t>
            </a:r>
            <a:br>
              <a:rPr lang="en-US" dirty="0" smtClean="0"/>
            </a:br>
            <a:r>
              <a:rPr lang="en-US" dirty="0" smtClean="0"/>
              <a:t>with Evolutionary Theory</a:t>
            </a:r>
            <a:endParaRPr lang="en-US" dirty="0"/>
          </a:p>
        </p:txBody>
      </p:sp>
      <p:sp>
        <p:nvSpPr>
          <p:cNvPr id="3" name="Content Placeholder 2"/>
          <p:cNvSpPr>
            <a:spLocks noGrp="1"/>
          </p:cNvSpPr>
          <p:nvPr>
            <p:ph idx="1"/>
          </p:nvPr>
        </p:nvSpPr>
        <p:spPr>
          <a:xfrm>
            <a:off x="838200" y="1825625"/>
            <a:ext cx="9783618" cy="4351338"/>
          </a:xfrm>
        </p:spPr>
        <p:txBody>
          <a:bodyPr>
            <a:normAutofit/>
          </a:bodyPr>
          <a:lstStyle/>
          <a:p>
            <a:r>
              <a:rPr lang="en-US" dirty="0" smtClean="0">
                <a:solidFill>
                  <a:srgbClr val="0070C0"/>
                </a:solidFill>
              </a:rPr>
              <a:t>The reaction to threatening environments is an evolved capacity that furthered survival in dangerous environments.</a:t>
            </a:r>
          </a:p>
          <a:p>
            <a:r>
              <a:rPr lang="en-US" dirty="0" smtClean="0">
                <a:solidFill>
                  <a:srgbClr val="0070C0"/>
                </a:solidFill>
              </a:rPr>
              <a:t>In a world where life might be cut short, the elicitation of a fast life strategy meant that you might pass on our genes. </a:t>
            </a:r>
          </a:p>
          <a:p>
            <a:r>
              <a:rPr lang="en-US" dirty="0" smtClean="0">
                <a:solidFill>
                  <a:srgbClr val="0070C0"/>
                </a:solidFill>
              </a:rPr>
              <a:t>In a dangerous world, you better have our babies early. </a:t>
            </a:r>
          </a:p>
          <a:p>
            <a:r>
              <a:rPr lang="en-US" dirty="0" smtClean="0">
                <a:solidFill>
                  <a:srgbClr val="0070C0"/>
                </a:solidFill>
              </a:rPr>
              <a:t>Such a strategy may favor effective reproduction, but, at the same time, it contributes to premature death. </a:t>
            </a:r>
          </a:p>
          <a:p>
            <a:endParaRPr lang="en-US" dirty="0">
              <a:solidFill>
                <a:srgbClr val="0070C0"/>
              </a:solidFill>
            </a:endParaRPr>
          </a:p>
          <a:p>
            <a:endParaRPr lang="en-US" dirty="0" smtClean="0">
              <a:solidFill>
                <a:srgbClr val="0070C0"/>
              </a:solidFill>
            </a:endParaRPr>
          </a:p>
          <a:p>
            <a:endParaRPr lang="en-US" dirty="0"/>
          </a:p>
        </p:txBody>
      </p:sp>
      <p:sp>
        <p:nvSpPr>
          <p:cNvPr id="4" name="Slide Number Placeholder 3"/>
          <p:cNvSpPr>
            <a:spLocks noGrp="1"/>
          </p:cNvSpPr>
          <p:nvPr>
            <p:ph type="sldNum" sz="quarter" idx="12"/>
          </p:nvPr>
        </p:nvSpPr>
        <p:spPr/>
        <p:txBody>
          <a:bodyPr/>
          <a:lstStyle/>
          <a:p>
            <a:pPr defTabSz="457200"/>
            <a:fld id="{4BA82AFF-FFC2-9B46-B420-19DBFF95B2AE}" type="slidenum">
              <a:rPr lang="en-US" smtClean="0">
                <a:solidFill>
                  <a:prstClr val="black"/>
                </a:solidFill>
              </a:rPr>
              <a:pPr defTabSz="457200"/>
              <a:t>12</a:t>
            </a:fld>
            <a:endParaRPr lang="en-US">
              <a:solidFill>
                <a:prstClr val="black"/>
              </a:solidFill>
            </a:endParaRPr>
          </a:p>
        </p:txBody>
      </p:sp>
    </p:spTree>
    <p:extLst>
      <p:ext uri="{BB962C8B-B14F-4D97-AF65-F5344CB8AC3E}">
        <p14:creationId xmlns:p14="http://schemas.microsoft.com/office/powerpoint/2010/main" val="29654258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On the </a:t>
            </a:r>
            <a:r>
              <a:rPr lang="en-US" dirty="0" smtClean="0"/>
              <a:t>Other </a:t>
            </a:r>
            <a:r>
              <a:rPr lang="en-US" dirty="0"/>
              <a:t>H</a:t>
            </a:r>
            <a:r>
              <a:rPr lang="en-US" dirty="0" smtClean="0"/>
              <a:t>and </a:t>
            </a:r>
            <a:endParaRPr lang="en-US" dirty="0"/>
          </a:p>
        </p:txBody>
      </p:sp>
      <p:sp>
        <p:nvSpPr>
          <p:cNvPr id="3" name="Content Placeholder 2"/>
          <p:cNvSpPr>
            <a:spLocks noGrp="1"/>
          </p:cNvSpPr>
          <p:nvPr>
            <p:ph idx="1"/>
          </p:nvPr>
        </p:nvSpPr>
        <p:spPr/>
        <p:txBody>
          <a:bodyPr/>
          <a:lstStyle/>
          <a:p>
            <a:r>
              <a:rPr lang="en-US" dirty="0">
                <a:solidFill>
                  <a:srgbClr val="0070C0"/>
                </a:solidFill>
              </a:rPr>
              <a:t>T</a:t>
            </a:r>
            <a:r>
              <a:rPr lang="en-US" dirty="0" smtClean="0">
                <a:solidFill>
                  <a:srgbClr val="0070C0"/>
                </a:solidFill>
              </a:rPr>
              <a:t>he </a:t>
            </a:r>
            <a:r>
              <a:rPr lang="en-US" dirty="0">
                <a:solidFill>
                  <a:srgbClr val="0070C0"/>
                </a:solidFill>
              </a:rPr>
              <a:t>fact that humans evolved in ways that have taken over the world (for better and for worse) is the result of our evolved capacity to cooperate. </a:t>
            </a:r>
          </a:p>
          <a:p>
            <a:pPr lvl="1"/>
            <a:r>
              <a:rPr lang="en-US" dirty="0">
                <a:solidFill>
                  <a:srgbClr val="0070C0"/>
                </a:solidFill>
              </a:rPr>
              <a:t>This has depended on high levels of prosociality and the </a:t>
            </a:r>
            <a:r>
              <a:rPr lang="en-US" dirty="0" smtClean="0">
                <a:solidFill>
                  <a:srgbClr val="0070C0"/>
                </a:solidFill>
              </a:rPr>
              <a:t>suppression of </a:t>
            </a:r>
            <a:r>
              <a:rPr lang="en-US" dirty="0">
                <a:solidFill>
                  <a:srgbClr val="0070C0"/>
                </a:solidFill>
              </a:rPr>
              <a:t>behavior that benefits the individual at the cost of the group.  </a:t>
            </a:r>
          </a:p>
          <a:p>
            <a:pPr lvl="2"/>
            <a:r>
              <a:rPr lang="en-US" dirty="0">
                <a:solidFill>
                  <a:srgbClr val="0070C0"/>
                </a:solidFill>
              </a:rPr>
              <a:t>Control both through sanctions and reinforcement and through evolved cooperative capacities </a:t>
            </a:r>
          </a:p>
          <a:p>
            <a:r>
              <a:rPr lang="en-US" dirty="0">
                <a:solidFill>
                  <a:srgbClr val="0070C0"/>
                </a:solidFill>
              </a:rPr>
              <a:t>Groups can also cooperate to harm other groups.  Achieving cooperation at every level is vital. </a:t>
            </a:r>
          </a:p>
          <a:p>
            <a:endParaRPr lang="en-US" dirty="0"/>
          </a:p>
        </p:txBody>
      </p:sp>
    </p:spTree>
    <p:extLst>
      <p:ext uri="{BB962C8B-B14F-4D97-AF65-F5344CB8AC3E}">
        <p14:creationId xmlns:p14="http://schemas.microsoft.com/office/powerpoint/2010/main" val="17552925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Materialistic Values vs. Prosocial Values</a:t>
            </a:r>
            <a:endParaRPr lang="en-US" dirty="0"/>
          </a:p>
        </p:txBody>
      </p:sp>
      <p:sp>
        <p:nvSpPr>
          <p:cNvPr id="4" name="Content Placeholder 3"/>
          <p:cNvSpPr>
            <a:spLocks noGrp="1"/>
          </p:cNvSpPr>
          <p:nvPr>
            <p:ph idx="1"/>
          </p:nvPr>
        </p:nvSpPr>
        <p:spPr/>
        <p:txBody>
          <a:bodyPr/>
          <a:lstStyle/>
          <a:p>
            <a:r>
              <a:rPr lang="en-US" dirty="0" smtClean="0">
                <a:solidFill>
                  <a:srgbClr val="0070C0"/>
                </a:solidFill>
              </a:rPr>
              <a:t>Tim Kasser has described a constellation </a:t>
            </a:r>
            <a:r>
              <a:rPr lang="en-US" dirty="0">
                <a:solidFill>
                  <a:srgbClr val="0070C0"/>
                </a:solidFill>
              </a:rPr>
              <a:t>of attitudes, values, and behaviors he labels </a:t>
            </a:r>
            <a:r>
              <a:rPr lang="en-US" i="1" dirty="0">
                <a:solidFill>
                  <a:srgbClr val="0070C0"/>
                </a:solidFill>
              </a:rPr>
              <a:t>materialism</a:t>
            </a:r>
            <a:r>
              <a:rPr lang="en-US" dirty="0">
                <a:solidFill>
                  <a:srgbClr val="0070C0"/>
                </a:solidFill>
              </a:rPr>
              <a:t>. </a:t>
            </a:r>
            <a:endParaRPr lang="en-US" dirty="0" smtClean="0">
              <a:solidFill>
                <a:srgbClr val="0070C0"/>
              </a:solidFill>
            </a:endParaRPr>
          </a:p>
          <a:p>
            <a:r>
              <a:rPr lang="en-US" dirty="0" smtClean="0">
                <a:solidFill>
                  <a:srgbClr val="0070C0"/>
                </a:solidFill>
              </a:rPr>
              <a:t>People </a:t>
            </a:r>
            <a:r>
              <a:rPr lang="en-US" dirty="0">
                <a:solidFill>
                  <a:srgbClr val="0070C0"/>
                </a:solidFill>
              </a:rPr>
              <a:t>with materialistic values desire and seek wealth, possessions, image, and status. </a:t>
            </a:r>
            <a:endParaRPr lang="en-US" dirty="0" smtClean="0">
              <a:solidFill>
                <a:srgbClr val="0070C0"/>
              </a:solidFill>
            </a:endParaRPr>
          </a:p>
          <a:p>
            <a:r>
              <a:rPr lang="en-US" dirty="0" smtClean="0">
                <a:solidFill>
                  <a:srgbClr val="0070C0"/>
                </a:solidFill>
              </a:rPr>
              <a:t>They </a:t>
            </a:r>
            <a:r>
              <a:rPr lang="en-US" dirty="0">
                <a:solidFill>
                  <a:srgbClr val="0070C0"/>
                </a:solidFill>
              </a:rPr>
              <a:t>agree with statements like, </a:t>
            </a:r>
            <a:endParaRPr lang="en-US" dirty="0" smtClean="0">
              <a:solidFill>
                <a:srgbClr val="0070C0"/>
              </a:solidFill>
            </a:endParaRPr>
          </a:p>
          <a:p>
            <a:pPr lvl="1"/>
            <a:r>
              <a:rPr lang="en-US" dirty="0" smtClean="0">
                <a:solidFill>
                  <a:srgbClr val="0070C0"/>
                </a:solidFill>
              </a:rPr>
              <a:t>“</a:t>
            </a:r>
            <a:r>
              <a:rPr lang="en-US" dirty="0">
                <a:solidFill>
                  <a:srgbClr val="0070C0"/>
                </a:solidFill>
              </a:rPr>
              <a:t>I like a lot of luxury in my life,” </a:t>
            </a:r>
            <a:endParaRPr lang="en-US" dirty="0" smtClean="0">
              <a:solidFill>
                <a:srgbClr val="0070C0"/>
              </a:solidFill>
            </a:endParaRPr>
          </a:p>
          <a:p>
            <a:pPr lvl="1"/>
            <a:r>
              <a:rPr lang="en-US" dirty="0" smtClean="0">
                <a:solidFill>
                  <a:srgbClr val="0070C0"/>
                </a:solidFill>
              </a:rPr>
              <a:t>“</a:t>
            </a:r>
            <a:r>
              <a:rPr lang="en-US" dirty="0">
                <a:solidFill>
                  <a:srgbClr val="0070C0"/>
                </a:solidFill>
              </a:rPr>
              <a:t>I’d be happier if I could afford to buy more things,” and </a:t>
            </a:r>
            <a:endParaRPr lang="en-US" dirty="0" smtClean="0">
              <a:solidFill>
                <a:srgbClr val="0070C0"/>
              </a:solidFill>
            </a:endParaRPr>
          </a:p>
          <a:p>
            <a:pPr lvl="1"/>
            <a:r>
              <a:rPr lang="en-US" dirty="0" smtClean="0">
                <a:solidFill>
                  <a:srgbClr val="0070C0"/>
                </a:solidFill>
              </a:rPr>
              <a:t>“</a:t>
            </a:r>
            <a:r>
              <a:rPr lang="en-US" dirty="0">
                <a:solidFill>
                  <a:srgbClr val="0070C0"/>
                </a:solidFill>
              </a:rPr>
              <a:t>The things I own say a lot about how well I’m doing in life. </a:t>
            </a:r>
          </a:p>
        </p:txBody>
      </p:sp>
      <p:sp>
        <p:nvSpPr>
          <p:cNvPr id="2" name="Slide Number Placeholder 1"/>
          <p:cNvSpPr>
            <a:spLocks noGrp="1"/>
          </p:cNvSpPr>
          <p:nvPr>
            <p:ph type="sldNum" sz="quarter" idx="12"/>
          </p:nvPr>
        </p:nvSpPr>
        <p:spPr/>
        <p:txBody>
          <a:bodyPr/>
          <a:lstStyle/>
          <a:p>
            <a:pPr defTabSz="457200"/>
            <a:fld id="{4BA82AFF-FFC2-9B46-B420-19DBFF95B2AE}" type="slidenum">
              <a:rPr lang="en-US" smtClean="0">
                <a:solidFill>
                  <a:prstClr val="black"/>
                </a:solidFill>
              </a:rPr>
              <a:pPr defTabSz="457200"/>
              <a:t>14</a:t>
            </a:fld>
            <a:endParaRPr lang="en-US">
              <a:solidFill>
                <a:prstClr val="black"/>
              </a:solidFill>
            </a:endParaRPr>
          </a:p>
        </p:txBody>
      </p:sp>
    </p:spTree>
    <p:extLst>
      <p:ext uri="{BB962C8B-B14F-4D97-AF65-F5344CB8AC3E}">
        <p14:creationId xmlns:p14="http://schemas.microsoft.com/office/powerpoint/2010/main" val="2412017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People with this Constellation of Values </a:t>
            </a:r>
            <a:br>
              <a:rPr lang="en-US" dirty="0" smtClean="0"/>
            </a:br>
            <a:endParaRPr lang="en-US" dirty="0"/>
          </a:p>
        </p:txBody>
      </p:sp>
      <p:sp>
        <p:nvSpPr>
          <p:cNvPr id="3" name="Content Placeholder 2"/>
          <p:cNvSpPr>
            <a:spLocks noGrp="1"/>
          </p:cNvSpPr>
          <p:nvPr>
            <p:ph idx="1"/>
          </p:nvPr>
        </p:nvSpPr>
        <p:spPr>
          <a:xfrm>
            <a:off x="838200" y="1825625"/>
            <a:ext cx="9774382" cy="4351338"/>
          </a:xfrm>
        </p:spPr>
        <p:txBody>
          <a:bodyPr>
            <a:normAutofit fontScale="92500" lnSpcReduction="10000"/>
          </a:bodyPr>
          <a:lstStyle/>
          <a:p>
            <a:r>
              <a:rPr lang="en-US" dirty="0" smtClean="0">
                <a:solidFill>
                  <a:srgbClr val="0070C0"/>
                </a:solidFill>
              </a:rPr>
              <a:t>Are </a:t>
            </a:r>
            <a:r>
              <a:rPr lang="en-US" dirty="0">
                <a:solidFill>
                  <a:srgbClr val="0070C0"/>
                </a:solidFill>
              </a:rPr>
              <a:t>more likely </a:t>
            </a:r>
            <a:r>
              <a:rPr lang="en-US" dirty="0" smtClean="0">
                <a:solidFill>
                  <a:srgbClr val="0070C0"/>
                </a:solidFill>
              </a:rPr>
              <a:t>to</a:t>
            </a:r>
          </a:p>
          <a:p>
            <a:pPr lvl="1"/>
            <a:r>
              <a:rPr lang="en-US" dirty="0" smtClean="0">
                <a:solidFill>
                  <a:srgbClr val="0070C0"/>
                </a:solidFill>
              </a:rPr>
              <a:t>Think </a:t>
            </a:r>
            <a:r>
              <a:rPr lang="en-US" dirty="0">
                <a:solidFill>
                  <a:srgbClr val="0070C0"/>
                </a:solidFill>
              </a:rPr>
              <a:t>of themselves in negative terms </a:t>
            </a:r>
          </a:p>
          <a:p>
            <a:pPr lvl="1"/>
            <a:r>
              <a:rPr lang="en-US" dirty="0" smtClean="0">
                <a:solidFill>
                  <a:srgbClr val="0070C0"/>
                </a:solidFill>
              </a:rPr>
              <a:t>Have </a:t>
            </a:r>
            <a:r>
              <a:rPr lang="en-US" dirty="0">
                <a:solidFill>
                  <a:srgbClr val="0070C0"/>
                </a:solidFill>
              </a:rPr>
              <a:t>problems with depression and </a:t>
            </a:r>
            <a:r>
              <a:rPr lang="en-US" dirty="0" smtClean="0">
                <a:solidFill>
                  <a:srgbClr val="0070C0"/>
                </a:solidFill>
              </a:rPr>
              <a:t>anxiety</a:t>
            </a:r>
          </a:p>
          <a:p>
            <a:pPr lvl="1"/>
            <a:r>
              <a:rPr lang="en-US" dirty="0" smtClean="0">
                <a:solidFill>
                  <a:srgbClr val="0070C0"/>
                </a:solidFill>
              </a:rPr>
              <a:t>Rate </a:t>
            </a:r>
            <a:r>
              <a:rPr lang="en-US" dirty="0">
                <a:solidFill>
                  <a:srgbClr val="0070C0"/>
                </a:solidFill>
              </a:rPr>
              <a:t>their physical health and life satisfaction more negatively. </a:t>
            </a:r>
            <a:endParaRPr lang="en-US" dirty="0" smtClean="0">
              <a:solidFill>
                <a:srgbClr val="0070C0"/>
              </a:solidFill>
            </a:endParaRPr>
          </a:p>
          <a:p>
            <a:pPr lvl="1"/>
            <a:r>
              <a:rPr lang="en-US" dirty="0">
                <a:solidFill>
                  <a:srgbClr val="0070C0"/>
                </a:solidFill>
              </a:rPr>
              <a:t>E</a:t>
            </a:r>
            <a:r>
              <a:rPr lang="en-US" dirty="0" smtClean="0">
                <a:solidFill>
                  <a:srgbClr val="0070C0"/>
                </a:solidFill>
              </a:rPr>
              <a:t>ngage </a:t>
            </a:r>
            <a:r>
              <a:rPr lang="en-US" dirty="0">
                <a:solidFill>
                  <a:srgbClr val="0070C0"/>
                </a:solidFill>
              </a:rPr>
              <a:t>in compulsive buying and risky health behaviors such as smoking. </a:t>
            </a:r>
            <a:endParaRPr lang="en-US" dirty="0" smtClean="0">
              <a:solidFill>
                <a:srgbClr val="0070C0"/>
              </a:solidFill>
            </a:endParaRPr>
          </a:p>
          <a:p>
            <a:pPr lvl="1"/>
            <a:r>
              <a:rPr lang="en-US" dirty="0">
                <a:solidFill>
                  <a:srgbClr val="0070C0"/>
                </a:solidFill>
              </a:rPr>
              <a:t>A</a:t>
            </a:r>
            <a:r>
              <a:rPr lang="en-US" dirty="0" smtClean="0">
                <a:solidFill>
                  <a:srgbClr val="0070C0"/>
                </a:solidFill>
              </a:rPr>
              <a:t>ct </a:t>
            </a:r>
            <a:r>
              <a:rPr lang="en-US" dirty="0">
                <a:solidFill>
                  <a:srgbClr val="0070C0"/>
                </a:solidFill>
              </a:rPr>
              <a:t>in self-serving </a:t>
            </a:r>
            <a:r>
              <a:rPr lang="en-US" dirty="0" smtClean="0">
                <a:solidFill>
                  <a:srgbClr val="0070C0"/>
                </a:solidFill>
              </a:rPr>
              <a:t>ways</a:t>
            </a:r>
          </a:p>
          <a:p>
            <a:pPr lvl="1"/>
            <a:r>
              <a:rPr lang="en-US" dirty="0" smtClean="0">
                <a:solidFill>
                  <a:srgbClr val="0070C0"/>
                </a:solidFill>
              </a:rPr>
              <a:t>Take </a:t>
            </a:r>
            <a:r>
              <a:rPr lang="en-US" dirty="0">
                <a:solidFill>
                  <a:srgbClr val="0070C0"/>
                </a:solidFill>
              </a:rPr>
              <a:t>advantage of </a:t>
            </a:r>
            <a:r>
              <a:rPr lang="en-US" dirty="0" smtClean="0">
                <a:solidFill>
                  <a:srgbClr val="0070C0"/>
                </a:solidFill>
              </a:rPr>
              <a:t>others</a:t>
            </a:r>
          </a:p>
          <a:p>
            <a:r>
              <a:rPr lang="en-US" dirty="0" smtClean="0">
                <a:solidFill>
                  <a:srgbClr val="0070C0"/>
                </a:solidFill>
              </a:rPr>
              <a:t>As </a:t>
            </a:r>
            <a:r>
              <a:rPr lang="en-US" dirty="0">
                <a:solidFill>
                  <a:srgbClr val="0070C0"/>
                </a:solidFill>
              </a:rPr>
              <a:t>citizens, they are less likely to be egalitarian and more likely to hold prejudicial views toward people in other groups and to try to dominate others. </a:t>
            </a:r>
            <a:endParaRPr lang="en-US" dirty="0" smtClean="0">
              <a:solidFill>
                <a:srgbClr val="0070C0"/>
              </a:solidFill>
            </a:endParaRPr>
          </a:p>
          <a:p>
            <a:r>
              <a:rPr lang="en-US" dirty="0" smtClean="0">
                <a:solidFill>
                  <a:srgbClr val="0070C0"/>
                </a:solidFill>
              </a:rPr>
              <a:t>Couples </a:t>
            </a:r>
            <a:r>
              <a:rPr lang="en-US" dirty="0">
                <a:solidFill>
                  <a:srgbClr val="0070C0"/>
                </a:solidFill>
              </a:rPr>
              <a:t>that share materialistic values rate their relationships more negatively than other </a:t>
            </a:r>
            <a:r>
              <a:rPr lang="en-US" dirty="0" smtClean="0">
                <a:solidFill>
                  <a:srgbClr val="0070C0"/>
                </a:solidFill>
              </a:rPr>
              <a:t>couples.</a:t>
            </a:r>
            <a:endParaRPr lang="en-US" dirty="0">
              <a:solidFill>
                <a:srgbClr val="0070C0"/>
              </a:solidFill>
            </a:endParaRPr>
          </a:p>
        </p:txBody>
      </p:sp>
      <p:sp>
        <p:nvSpPr>
          <p:cNvPr id="4" name="Slide Number Placeholder 3"/>
          <p:cNvSpPr>
            <a:spLocks noGrp="1"/>
          </p:cNvSpPr>
          <p:nvPr>
            <p:ph type="sldNum" sz="quarter" idx="12"/>
          </p:nvPr>
        </p:nvSpPr>
        <p:spPr/>
        <p:txBody>
          <a:bodyPr/>
          <a:lstStyle/>
          <a:p>
            <a:pPr defTabSz="457200"/>
            <a:fld id="{4BA82AFF-FFC2-9B46-B420-19DBFF95B2AE}" type="slidenum">
              <a:rPr lang="en-US" smtClean="0">
                <a:solidFill>
                  <a:prstClr val="black"/>
                </a:solidFill>
              </a:rPr>
              <a:pPr defTabSz="457200"/>
              <a:t>15</a:t>
            </a:fld>
            <a:endParaRPr lang="en-US">
              <a:solidFill>
                <a:prstClr val="black"/>
              </a:solidFill>
            </a:endParaRPr>
          </a:p>
        </p:txBody>
      </p:sp>
    </p:spTree>
    <p:extLst>
      <p:ext uri="{BB962C8B-B14F-4D97-AF65-F5344CB8AC3E}">
        <p14:creationId xmlns:p14="http://schemas.microsoft.com/office/powerpoint/2010/main" val="21465596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would people have these values? </a:t>
            </a:r>
            <a:endParaRPr lang="en-US" dirty="0"/>
          </a:p>
        </p:txBody>
      </p:sp>
      <p:sp>
        <p:nvSpPr>
          <p:cNvPr id="3" name="Content Placeholder 2"/>
          <p:cNvSpPr>
            <a:spLocks noGrp="1"/>
          </p:cNvSpPr>
          <p:nvPr>
            <p:ph idx="1"/>
          </p:nvPr>
        </p:nvSpPr>
        <p:spPr/>
        <p:txBody>
          <a:bodyPr/>
          <a:lstStyle/>
          <a:p>
            <a:r>
              <a:rPr lang="en-US" dirty="0" smtClean="0">
                <a:solidFill>
                  <a:srgbClr val="0070C0"/>
                </a:solidFill>
              </a:rPr>
              <a:t>Marketing</a:t>
            </a:r>
          </a:p>
          <a:p>
            <a:pPr lvl="1"/>
            <a:r>
              <a:rPr lang="en-US" dirty="0" smtClean="0">
                <a:solidFill>
                  <a:srgbClr val="0070C0"/>
                </a:solidFill>
              </a:rPr>
              <a:t>Exposure to ads that promise to assuage our troubles has increased enormously since the advent of radio, TV, etc.  </a:t>
            </a:r>
          </a:p>
          <a:p>
            <a:r>
              <a:rPr lang="en-US" dirty="0" smtClean="0">
                <a:solidFill>
                  <a:srgbClr val="0070C0"/>
                </a:solidFill>
              </a:rPr>
              <a:t>Threat</a:t>
            </a:r>
          </a:p>
          <a:p>
            <a:pPr lvl="1"/>
            <a:r>
              <a:rPr lang="en-US" dirty="0">
                <a:solidFill>
                  <a:srgbClr val="0070C0"/>
                </a:solidFill>
              </a:rPr>
              <a:t>Kasser has done some clever experiments that show that people are more likely to endorse materialistic values if you simply get them to think about threatening topics, like dying, having others snub them, or being </a:t>
            </a:r>
            <a:r>
              <a:rPr lang="en-US" dirty="0" smtClean="0">
                <a:solidFill>
                  <a:srgbClr val="0070C0"/>
                </a:solidFill>
              </a:rPr>
              <a:t>poor. </a:t>
            </a:r>
            <a:endParaRPr lang="en-US" dirty="0">
              <a:solidFill>
                <a:srgbClr val="0070C0"/>
              </a:solidFill>
            </a:endParaRPr>
          </a:p>
        </p:txBody>
      </p:sp>
      <p:sp>
        <p:nvSpPr>
          <p:cNvPr id="4" name="Slide Number Placeholder 3"/>
          <p:cNvSpPr>
            <a:spLocks noGrp="1"/>
          </p:cNvSpPr>
          <p:nvPr>
            <p:ph type="sldNum" sz="quarter" idx="12"/>
          </p:nvPr>
        </p:nvSpPr>
        <p:spPr/>
        <p:txBody>
          <a:bodyPr/>
          <a:lstStyle/>
          <a:p>
            <a:pPr defTabSz="457200"/>
            <a:fld id="{4BA82AFF-FFC2-9B46-B420-19DBFF95B2AE}" type="slidenum">
              <a:rPr lang="en-US" smtClean="0">
                <a:solidFill>
                  <a:prstClr val="black"/>
                </a:solidFill>
              </a:rPr>
              <a:pPr defTabSz="457200"/>
              <a:t>16</a:t>
            </a:fld>
            <a:endParaRPr lang="en-US">
              <a:solidFill>
                <a:prstClr val="black"/>
              </a:solidFill>
            </a:endParaRPr>
          </a:p>
        </p:txBody>
      </p:sp>
    </p:spTree>
    <p:extLst>
      <p:ext uri="{BB962C8B-B14F-4D97-AF65-F5344CB8AC3E}">
        <p14:creationId xmlns:p14="http://schemas.microsoft.com/office/powerpoint/2010/main" val="31434413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Power of Prevention</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727910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5715000" y="914401"/>
            <a:ext cx="4495800" cy="4530725"/>
          </a:xfrm>
        </p:spPr>
        <p:txBody>
          <a:bodyPr>
            <a:normAutofit/>
          </a:bodyPr>
          <a:lstStyle/>
          <a:p>
            <a:pPr marL="0" indent="0">
              <a:buNone/>
            </a:pPr>
            <a:r>
              <a:rPr lang="en-US" dirty="0" smtClean="0">
                <a:solidFill>
                  <a:schemeClr val="tx1"/>
                </a:solidFill>
              </a:rPr>
              <a:t>“The scientific foundation has been created for the nation to begin to create a society in which young people arrive at adulthood with the skills, interests, assets, and health habits needed to live healthy, happy, and productive lives in caring relationships with others.”</a:t>
            </a:r>
          </a:p>
        </p:txBody>
      </p:sp>
      <p:graphicFrame>
        <p:nvGraphicFramePr>
          <p:cNvPr id="2" name="Object 1"/>
          <p:cNvGraphicFramePr>
            <a:graphicFrameLocks noChangeAspect="1"/>
          </p:cNvGraphicFramePr>
          <p:nvPr>
            <p:extLst/>
          </p:nvPr>
        </p:nvGraphicFramePr>
        <p:xfrm>
          <a:off x="2362203" y="914400"/>
          <a:ext cx="3108325" cy="4259262"/>
        </p:xfrm>
        <a:graphic>
          <a:graphicData uri="http://schemas.openxmlformats.org/presentationml/2006/ole">
            <mc:AlternateContent xmlns:mc="http://schemas.openxmlformats.org/markup-compatibility/2006">
              <mc:Choice xmlns:v="urn:schemas-microsoft-com:vml" Requires="v">
                <p:oleObj spid="_x0000_s1035" name="Acrobat Document" r:id="rId4" imgW="4320000" imgH="6480000" progId="AcroExch.Document.7">
                  <p:embed/>
                </p:oleObj>
              </mc:Choice>
              <mc:Fallback>
                <p:oleObj name="Acrobat Document" r:id="rId4" imgW="4320000" imgH="6480000" progId="AcroExch.Document.7">
                  <p:embed/>
                  <p:pic>
                    <p:nvPicPr>
                      <p:cNvPr id="2"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3" y="914400"/>
                        <a:ext cx="3108325" cy="4259262"/>
                      </a:xfrm>
                      <a:prstGeom prst="rect">
                        <a:avLst/>
                      </a:prstGeom>
                      <a:noFill/>
                      <a:ln w="28575">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ide Number Placeholder 2"/>
          <p:cNvSpPr>
            <a:spLocks noGrp="1"/>
          </p:cNvSpPr>
          <p:nvPr>
            <p:ph type="sldNum" sz="quarter" idx="12"/>
          </p:nvPr>
        </p:nvSpPr>
        <p:spPr/>
        <p:txBody>
          <a:bodyPr/>
          <a:lstStyle/>
          <a:p>
            <a:fld id="{4BA82AFF-FFC2-9B46-B420-19DBFF95B2AE}" type="slidenum">
              <a:rPr lang="en-US" smtClean="0"/>
              <a:t>18</a:t>
            </a:fld>
            <a:endParaRPr lang="en-US"/>
          </a:p>
        </p:txBody>
      </p:sp>
    </p:spTree>
    <p:extLst>
      <p:ext uri="{BB962C8B-B14F-4D97-AF65-F5344CB8AC3E}">
        <p14:creationId xmlns:p14="http://schemas.microsoft.com/office/powerpoint/2010/main" val="1466991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534400" y="6356355"/>
            <a:ext cx="2133600" cy="365125"/>
          </a:xfrm>
          <a:prstGeom prst="rect">
            <a:avLst/>
          </a:prstGeom>
        </p:spPr>
        <p:txBody>
          <a:bodyPr/>
          <a:lstStyle/>
          <a:p>
            <a:pPr>
              <a:defRPr/>
            </a:pPr>
            <a:fld id="{06B6C700-53E9-47BC-A08A-86B6C18D0149}" type="slidenum">
              <a:rPr lang="en-US"/>
              <a:pPr>
                <a:defRPr/>
              </a:pPr>
              <a:t>19</a:t>
            </a:fld>
            <a:endParaRPr lang="en-US" dirty="0"/>
          </a:p>
        </p:txBody>
      </p:sp>
      <p:pic>
        <p:nvPicPr>
          <p:cNvPr id="25604" name="Picture 7"/>
          <p:cNvPicPr>
            <a:picLocks noChangeArrowheads="1"/>
          </p:cNvPicPr>
          <p:nvPr/>
        </p:nvPicPr>
        <p:blipFill>
          <a:blip r:embed="rId3" cstate="print"/>
          <a:srcRect/>
          <a:stretch>
            <a:fillRect/>
          </a:stretch>
        </p:blipFill>
        <p:spPr bwMode="auto">
          <a:xfrm>
            <a:off x="508000" y="228600"/>
            <a:ext cx="11536218" cy="6561138"/>
          </a:xfrm>
          <a:prstGeom prst="rect">
            <a:avLst/>
          </a:prstGeom>
          <a:noFill/>
          <a:ln w="9525">
            <a:noFill/>
            <a:miter lim="800000"/>
            <a:headEnd/>
            <a:tailEnd/>
          </a:ln>
        </p:spPr>
      </p:pic>
    </p:spTree>
    <p:extLst>
      <p:ext uri="{BB962C8B-B14F-4D97-AF65-F5344CB8AC3E}">
        <p14:creationId xmlns:p14="http://schemas.microsoft.com/office/powerpoint/2010/main" val="1552428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Your </a:t>
            </a:r>
            <a:r>
              <a:rPr lang="en-US" dirty="0" smtClean="0"/>
              <a:t>values </a:t>
            </a:r>
            <a:endParaRPr lang="en-US" dirty="0"/>
          </a:p>
        </p:txBody>
      </p:sp>
      <p:sp>
        <p:nvSpPr>
          <p:cNvPr id="3" name="Content Placeholder 2"/>
          <p:cNvSpPr>
            <a:spLocks noGrp="1"/>
          </p:cNvSpPr>
          <p:nvPr>
            <p:ph idx="1"/>
          </p:nvPr>
        </p:nvSpPr>
        <p:spPr/>
        <p:txBody>
          <a:bodyPr>
            <a:normAutofit/>
          </a:bodyPr>
          <a:lstStyle/>
          <a:p>
            <a:r>
              <a:rPr lang="en-US" sz="3600" dirty="0" smtClean="0"/>
              <a:t>If </a:t>
            </a:r>
            <a:r>
              <a:rPr lang="en-US" sz="3600" dirty="0"/>
              <a:t>ten years from </a:t>
            </a:r>
            <a:r>
              <a:rPr lang="en-US" sz="3600" dirty="0" smtClean="0"/>
              <a:t>now, </a:t>
            </a:r>
            <a:r>
              <a:rPr lang="en-US" sz="3600" dirty="0"/>
              <a:t>you looked back on 2020 and said, </a:t>
            </a:r>
            <a:r>
              <a:rPr lang="en-US" sz="3600" dirty="0" smtClean="0"/>
              <a:t>“things </a:t>
            </a:r>
            <a:r>
              <a:rPr lang="en-US" sz="3600" dirty="0"/>
              <a:t>have really gotten better, what would be different</a:t>
            </a:r>
            <a:r>
              <a:rPr lang="en-US" sz="3600" dirty="0" smtClean="0"/>
              <a:t>?” </a:t>
            </a:r>
            <a:r>
              <a:rPr lang="en-US" sz="3600" dirty="0"/>
              <a:t/>
            </a:r>
            <a:br>
              <a:rPr lang="en-US" sz="3600" dirty="0"/>
            </a:br>
            <a:endParaRPr lang="en-US" sz="3600" dirty="0"/>
          </a:p>
        </p:txBody>
      </p:sp>
    </p:spTree>
    <p:extLst>
      <p:ext uri="{BB962C8B-B14F-4D97-AF65-F5344CB8AC3E}">
        <p14:creationId xmlns:p14="http://schemas.microsoft.com/office/powerpoint/2010/main" val="3144428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33895" y="177040"/>
            <a:ext cx="8229600" cy="1143000"/>
          </a:xfrm>
        </p:spPr>
        <p:txBody>
          <a:bodyPr>
            <a:normAutofit fontScale="90000"/>
          </a:bodyPr>
          <a:lstStyle/>
          <a:p>
            <a:pPr>
              <a:spcBef>
                <a:spcPts val="0"/>
              </a:spcBef>
            </a:pPr>
            <a:r>
              <a:rPr lang="en-US" sz="3600" dirty="0"/>
              <a:t>Evidence-Based Family </a:t>
            </a:r>
            <a:br>
              <a:rPr lang="en-US" sz="3600" dirty="0"/>
            </a:br>
            <a:r>
              <a:rPr lang="en-US" sz="3600" dirty="0"/>
              <a:t>Interventions through the Lifespan</a:t>
            </a:r>
            <a:br>
              <a:rPr lang="en-US" sz="3600" dirty="0"/>
            </a:br>
            <a:r>
              <a:rPr lang="en-US" sz="2000" dirty="0"/>
              <a:t>Leslie et al., 2016</a:t>
            </a:r>
            <a:endParaRPr lang="en-US" sz="3600" dirty="0"/>
          </a:p>
        </p:txBody>
      </p:sp>
      <p:cxnSp>
        <p:nvCxnSpPr>
          <p:cNvPr id="10" name="Straight Connector 9"/>
          <p:cNvCxnSpPr/>
          <p:nvPr/>
        </p:nvCxnSpPr>
        <p:spPr>
          <a:xfrm>
            <a:off x="1828800" y="6400800"/>
            <a:ext cx="838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1888175" y="221870"/>
            <a:ext cx="8321040" cy="640080"/>
            <a:chOff x="340425" y="233745"/>
            <a:chExt cx="8321040" cy="640080"/>
          </a:xfrm>
        </p:grpSpPr>
        <p:cxnSp>
          <p:nvCxnSpPr>
            <p:cNvPr id="9" name="Straight Connector 8"/>
            <p:cNvCxnSpPr/>
            <p:nvPr/>
          </p:nvCxnSpPr>
          <p:spPr>
            <a:xfrm>
              <a:off x="340425" y="233745"/>
              <a:ext cx="83210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a:off x="20385" y="553785"/>
              <a:ext cx="6400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 name="Slide Number Placeholder 1"/>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A82AFF-FFC2-9B46-B420-19DBFF95B2AE}"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5" name="Table 4"/>
          <p:cNvGraphicFramePr>
            <a:graphicFrameLocks noGrp="1"/>
          </p:cNvGraphicFramePr>
          <p:nvPr>
            <p:extLst/>
          </p:nvPr>
        </p:nvGraphicFramePr>
        <p:xfrm>
          <a:off x="1828800" y="1457010"/>
          <a:ext cx="8497556" cy="5446248"/>
        </p:xfrm>
        <a:graphic>
          <a:graphicData uri="http://schemas.openxmlformats.org/drawingml/2006/table">
            <a:tbl>
              <a:tblPr bandRow="1">
                <a:tableStyleId>{5C22544A-7EE6-4342-B048-85BDC9FD1C3A}</a:tableStyleId>
              </a:tblPr>
              <a:tblGrid>
                <a:gridCol w="2520893">
                  <a:extLst>
                    <a:ext uri="{9D8B030D-6E8A-4147-A177-3AD203B41FA5}">
                      <a16:colId xmlns:a16="http://schemas.microsoft.com/office/drawing/2014/main" val="20000"/>
                    </a:ext>
                  </a:extLst>
                </a:gridCol>
                <a:gridCol w="5976663">
                  <a:extLst>
                    <a:ext uri="{9D8B030D-6E8A-4147-A177-3AD203B41FA5}">
                      <a16:colId xmlns:a16="http://schemas.microsoft.com/office/drawing/2014/main" val="20001"/>
                    </a:ext>
                  </a:extLst>
                </a:gridCol>
              </a:tblGrid>
              <a:tr h="325608">
                <a:tc>
                  <a:txBody>
                    <a:bodyPr/>
                    <a:lstStyle/>
                    <a:p>
                      <a:pPr marL="0" marR="0">
                        <a:spcBef>
                          <a:spcPts val="0"/>
                        </a:spcBef>
                        <a:spcAft>
                          <a:spcPts val="0"/>
                        </a:spcAft>
                      </a:pPr>
                      <a:r>
                        <a:rPr lang="en-US" sz="1600" dirty="0">
                          <a:effectLst/>
                        </a:rPr>
                        <a:t>Program (Target age)</a:t>
                      </a: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a:effectLst/>
                        </a:rPr>
                        <a:t>Impact</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446809">
                <a:tc>
                  <a:txBody>
                    <a:bodyPr/>
                    <a:lstStyle/>
                    <a:p>
                      <a:pPr marL="0" marR="0">
                        <a:spcBef>
                          <a:spcPts val="0"/>
                        </a:spcBef>
                        <a:spcAft>
                          <a:spcPts val="0"/>
                        </a:spcAft>
                      </a:pPr>
                      <a:r>
                        <a:rPr lang="en-US" sz="1600">
                          <a:effectLst/>
                        </a:rPr>
                        <a:t>Family Foundations (0-2)</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a:solidFill>
                            <a:srgbClr val="FF0000"/>
                          </a:solidFill>
                          <a:effectLst/>
                        </a:rPr>
                        <a:t>Antisocial-aggressive Behavior</a:t>
                      </a:r>
                      <a:r>
                        <a:rPr lang="en-US" sz="1600" dirty="0">
                          <a:effectLst/>
                        </a:rPr>
                        <a:t>, Anxiety, </a:t>
                      </a:r>
                      <a:r>
                        <a:rPr lang="en-US" sz="1600" dirty="0">
                          <a:solidFill>
                            <a:srgbClr val="FF0000"/>
                          </a:solidFill>
                          <a:effectLst/>
                        </a:rPr>
                        <a:t>Conduct Problems, </a:t>
                      </a:r>
                      <a:r>
                        <a:rPr lang="en-US" sz="1600" dirty="0">
                          <a:effectLst/>
                        </a:rPr>
                        <a:t>Depression, Externalizing, Internalizing, Prosocial with Peers</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1117023">
                <a:tc>
                  <a:txBody>
                    <a:bodyPr/>
                    <a:lstStyle/>
                    <a:p>
                      <a:pPr marL="0" marR="0">
                        <a:spcBef>
                          <a:spcPts val="0"/>
                        </a:spcBef>
                        <a:spcAft>
                          <a:spcPts val="0"/>
                        </a:spcAft>
                      </a:pPr>
                      <a:r>
                        <a:rPr lang="en-US" sz="1600" dirty="0">
                          <a:effectLst/>
                        </a:rPr>
                        <a:t>Nurse-Family Partnership (0-2)</a:t>
                      </a:r>
                      <a:endParaRPr lang="en-US" sz="1600" dirty="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a:effectLst/>
                        </a:rPr>
                        <a:t>Child Maltreatment, </a:t>
                      </a:r>
                      <a:r>
                        <a:rPr lang="en-US" sz="1600" dirty="0">
                          <a:solidFill>
                            <a:srgbClr val="FF0000"/>
                          </a:solidFill>
                          <a:effectLst/>
                        </a:rPr>
                        <a:t>Delinquency and Criminal Behavior</a:t>
                      </a:r>
                      <a:r>
                        <a:rPr lang="en-US" sz="1600" dirty="0">
                          <a:effectLst/>
                        </a:rPr>
                        <a:t>, Early Cognitive Development, Internalizing, Mental Health - Other, Physical Health and </a:t>
                      </a:r>
                      <a:br>
                        <a:rPr lang="en-US" sz="1600" dirty="0">
                          <a:effectLst/>
                        </a:rPr>
                      </a:br>
                      <a:r>
                        <a:rPr lang="en-US" sz="1600" dirty="0">
                          <a:effectLst/>
                        </a:rPr>
                        <a:t>Well-Being, Preschool Communication/Language Development, Reciprocal Parent-Child Warmth</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446809">
                <a:tc>
                  <a:txBody>
                    <a:bodyPr/>
                    <a:lstStyle/>
                    <a:p>
                      <a:pPr marL="0" marR="0">
                        <a:spcBef>
                          <a:spcPts val="0"/>
                        </a:spcBef>
                        <a:spcAft>
                          <a:spcPts val="0"/>
                        </a:spcAft>
                      </a:pPr>
                      <a:r>
                        <a:rPr lang="en-US" sz="1600" dirty="0">
                          <a:solidFill>
                            <a:srgbClr val="00B050"/>
                          </a:solidFill>
                          <a:effectLst/>
                        </a:rPr>
                        <a:t>Family Check-up (Toddler Version; 0-2)</a:t>
                      </a:r>
                      <a:endParaRPr lang="en-US" sz="1600" dirty="0">
                        <a:solidFill>
                          <a:srgbClr val="00B050"/>
                        </a:solidFill>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a:solidFill>
                            <a:srgbClr val="FF0000"/>
                          </a:solidFill>
                          <a:effectLst/>
                        </a:rPr>
                        <a:t>Conduct Problems, Externalizing, Internalizing</a:t>
                      </a:r>
                      <a:r>
                        <a:rPr lang="en-US" sz="1600" dirty="0">
                          <a:effectLst/>
                        </a:rPr>
                        <a:t>, Reciprocal Parent-Child Warmth</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223404">
                <a:tc>
                  <a:txBody>
                    <a:bodyPr/>
                    <a:lstStyle/>
                    <a:p>
                      <a:pPr marL="0" marR="0">
                        <a:spcBef>
                          <a:spcPts val="0"/>
                        </a:spcBef>
                        <a:spcAft>
                          <a:spcPts val="0"/>
                        </a:spcAft>
                      </a:pPr>
                      <a:r>
                        <a:rPr lang="en-US" sz="1600">
                          <a:effectLst/>
                        </a:rPr>
                        <a:t>Triple P System (0-11)</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a:effectLst/>
                        </a:rPr>
                        <a:t>Child Maltreatment, Mental Health – Other</a:t>
                      </a:r>
                      <a:endParaRPr lang="en-US" sz="160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670214">
                <a:tc>
                  <a:txBody>
                    <a:bodyPr/>
                    <a:lstStyle/>
                    <a:p>
                      <a:pPr marL="0" marR="0">
                        <a:spcBef>
                          <a:spcPts val="0"/>
                        </a:spcBef>
                        <a:spcAft>
                          <a:spcPts val="0"/>
                        </a:spcAft>
                      </a:pPr>
                      <a:r>
                        <a:rPr lang="en-US" sz="1600">
                          <a:effectLst/>
                        </a:rPr>
                        <a:t>Incredible Years – Parent (3-11)</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a:solidFill>
                            <a:srgbClr val="FF0000"/>
                          </a:solidFill>
                          <a:effectLst/>
                        </a:rPr>
                        <a:t>Antisocial-aggressive Behavior</a:t>
                      </a:r>
                      <a:r>
                        <a:rPr lang="en-US" sz="1600" dirty="0">
                          <a:effectLst/>
                        </a:rPr>
                        <a:t>, Close Relationships with Parents, </a:t>
                      </a:r>
                      <a:r>
                        <a:rPr lang="en-US" sz="1600" dirty="0">
                          <a:solidFill>
                            <a:srgbClr val="FF0000"/>
                          </a:solidFill>
                          <a:effectLst/>
                        </a:rPr>
                        <a:t>Conduct Problems</a:t>
                      </a:r>
                      <a:r>
                        <a:rPr lang="en-US" sz="1600" dirty="0">
                          <a:effectLst/>
                        </a:rPr>
                        <a:t>, Depression, </a:t>
                      </a:r>
                      <a:r>
                        <a:rPr lang="en-US" sz="1600" dirty="0">
                          <a:solidFill>
                            <a:srgbClr val="FF0000"/>
                          </a:solidFill>
                          <a:effectLst/>
                        </a:rPr>
                        <a:t>Externalizing</a:t>
                      </a:r>
                      <a:r>
                        <a:rPr lang="en-US" sz="1600" dirty="0">
                          <a:effectLst/>
                        </a:rPr>
                        <a:t>, Internalizing, Positive Social/Prosocial Behavior</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670214">
                <a:tc>
                  <a:txBody>
                    <a:bodyPr/>
                    <a:lstStyle/>
                    <a:p>
                      <a:pPr marL="0" marR="0">
                        <a:spcBef>
                          <a:spcPts val="0"/>
                        </a:spcBef>
                        <a:spcAft>
                          <a:spcPts val="0"/>
                        </a:spcAft>
                      </a:pPr>
                      <a:r>
                        <a:rPr lang="en-US" sz="1600" dirty="0">
                          <a:solidFill>
                            <a:srgbClr val="00B050"/>
                          </a:solidFill>
                          <a:effectLst/>
                        </a:rPr>
                        <a:t>Parent Management Training – Oregon Model (3-18)</a:t>
                      </a:r>
                      <a:endParaRPr lang="en-US" sz="1600" dirty="0">
                        <a:solidFill>
                          <a:srgbClr val="00B050"/>
                        </a:solidFill>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a:solidFill>
                            <a:srgbClr val="FF0000"/>
                          </a:solidFill>
                          <a:effectLst/>
                        </a:rPr>
                        <a:t>Antisocial-aggressive Behavior, Conduct Problems, Delinquency and Criminal Behavior, Externalizing</a:t>
                      </a:r>
                      <a:r>
                        <a:rPr lang="en-US" sz="1600" dirty="0">
                          <a:effectLst/>
                        </a:rPr>
                        <a:t>, Internalizing</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446809">
                <a:tc>
                  <a:txBody>
                    <a:bodyPr/>
                    <a:lstStyle/>
                    <a:p>
                      <a:pPr marL="0" marR="0">
                        <a:spcBef>
                          <a:spcPts val="0"/>
                        </a:spcBef>
                        <a:spcAft>
                          <a:spcPts val="0"/>
                        </a:spcAft>
                      </a:pPr>
                      <a:r>
                        <a:rPr lang="en-US" sz="1600">
                          <a:effectLst/>
                        </a:rPr>
                        <a:t>Parent-Child Interaction Therapy (PCIT; 3-11)</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a:solidFill>
                            <a:srgbClr val="FF0000"/>
                          </a:solidFill>
                          <a:effectLst/>
                        </a:rPr>
                        <a:t>Antisocial-aggressive Behavior,</a:t>
                      </a:r>
                      <a:r>
                        <a:rPr lang="en-US" sz="1600" dirty="0">
                          <a:effectLst/>
                        </a:rPr>
                        <a:t> Child Maltreatment, </a:t>
                      </a:r>
                      <a:r>
                        <a:rPr lang="en-US" sz="1600" dirty="0">
                          <a:solidFill>
                            <a:srgbClr val="FF0000"/>
                          </a:solidFill>
                          <a:effectLst/>
                        </a:rPr>
                        <a:t>Conduct Problems</a:t>
                      </a:r>
                      <a:endParaRPr lang="en-US" sz="1600" dirty="0">
                        <a:solidFill>
                          <a:srgbClr val="FF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r h="670214">
                <a:tc>
                  <a:txBody>
                    <a:bodyPr/>
                    <a:lstStyle/>
                    <a:p>
                      <a:pPr marL="0" marR="0">
                        <a:spcBef>
                          <a:spcPts val="0"/>
                        </a:spcBef>
                        <a:spcAft>
                          <a:spcPts val="0"/>
                        </a:spcAft>
                      </a:pPr>
                      <a:r>
                        <a:rPr lang="en-US" sz="1600">
                          <a:effectLst/>
                        </a:rPr>
                        <a:t>New Beginnings (For children of divorce; 5-18)</a:t>
                      </a:r>
                      <a:endParaRPr lang="en-US" sz="1600">
                        <a:effectLst/>
                        <a:latin typeface="Calibri"/>
                        <a:ea typeface="Calibri"/>
                        <a:cs typeface="Times New Roman"/>
                      </a:endParaRPr>
                    </a:p>
                  </a:txBody>
                  <a:tcPr marL="68580" marR="68580" marT="0" marB="0"/>
                </a:tc>
                <a:tc>
                  <a:txBody>
                    <a:bodyPr/>
                    <a:lstStyle/>
                    <a:p>
                      <a:pPr marL="0" marR="0">
                        <a:spcBef>
                          <a:spcPts val="0"/>
                        </a:spcBef>
                        <a:spcAft>
                          <a:spcPts val="0"/>
                        </a:spcAft>
                      </a:pPr>
                      <a:r>
                        <a:rPr lang="en-US" sz="1600" dirty="0">
                          <a:solidFill>
                            <a:srgbClr val="FF0000"/>
                          </a:solidFill>
                          <a:effectLst/>
                        </a:rPr>
                        <a:t>Antisocial-aggressive Behavior</a:t>
                      </a:r>
                      <a:r>
                        <a:rPr lang="en-US" sz="1600" dirty="0">
                          <a:effectLst/>
                        </a:rPr>
                        <a:t>, Close Relationships with Parents, </a:t>
                      </a:r>
                      <a:r>
                        <a:rPr lang="en-US" sz="1600" dirty="0">
                          <a:solidFill>
                            <a:srgbClr val="FF0000"/>
                          </a:solidFill>
                          <a:effectLst/>
                        </a:rPr>
                        <a:t>Externalizing,</a:t>
                      </a:r>
                      <a:r>
                        <a:rPr lang="en-US" sz="1600" dirty="0">
                          <a:effectLst/>
                        </a:rPr>
                        <a:t> Internalizing, Mental Health - Other, Reciprocal Parent-Child Warmth, Sexual Risk Behaviors</a:t>
                      </a:r>
                      <a:endParaRPr lang="en-US"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462145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dirty="0" smtClean="0"/>
              <a:t>Schools</a:t>
            </a:r>
            <a:endParaRPr lang="en-US" dirty="0"/>
          </a:p>
        </p:txBody>
      </p:sp>
      <p:sp>
        <p:nvSpPr>
          <p:cNvPr id="4" name="Content Placeholder 3"/>
          <p:cNvSpPr>
            <a:spLocks noGrp="1"/>
          </p:cNvSpPr>
          <p:nvPr>
            <p:ph idx="1"/>
          </p:nvPr>
        </p:nvSpPr>
        <p:spPr>
          <a:xfrm>
            <a:off x="2327563" y="1719696"/>
            <a:ext cx="8753693" cy="4636654"/>
          </a:xfrm>
        </p:spPr>
        <p:txBody>
          <a:bodyPr>
            <a:normAutofit/>
          </a:bodyPr>
          <a:lstStyle/>
          <a:p>
            <a:r>
              <a:rPr lang="en-US" dirty="0">
                <a:solidFill>
                  <a:srgbClr val="0070C0"/>
                </a:solidFill>
                <a:ea typeface="Calibri"/>
                <a:cs typeface="Times New Roman"/>
              </a:rPr>
              <a:t>E-Circle Professional Development for Preschool Providers </a:t>
            </a:r>
            <a:endParaRPr lang="en-US" dirty="0" smtClean="0">
              <a:solidFill>
                <a:srgbClr val="0070C0"/>
              </a:solidFill>
              <a:ea typeface="Calibri"/>
              <a:cs typeface="Times New Roman"/>
            </a:endParaRPr>
          </a:p>
          <a:p>
            <a:r>
              <a:rPr lang="en-US" dirty="0" smtClean="0">
                <a:solidFill>
                  <a:srgbClr val="0070C0"/>
                </a:solidFill>
                <a:ea typeface="Calibri"/>
                <a:cs typeface="Times New Roman"/>
              </a:rPr>
              <a:t>Positive Behavioral Intervention and Support</a:t>
            </a:r>
          </a:p>
          <a:p>
            <a:r>
              <a:rPr lang="en-US" dirty="0" smtClean="0">
                <a:solidFill>
                  <a:srgbClr val="0070C0"/>
                </a:solidFill>
                <a:ea typeface="Calibri"/>
                <a:cs typeface="Times New Roman"/>
              </a:rPr>
              <a:t>Promoting Alternative Thinking Strategies—PATHS</a:t>
            </a:r>
          </a:p>
          <a:p>
            <a:r>
              <a:rPr lang="en-US" dirty="0" smtClean="0">
                <a:solidFill>
                  <a:srgbClr val="0070C0"/>
                </a:solidFill>
                <a:ea typeface="Calibri"/>
                <a:cs typeface="Times New Roman"/>
              </a:rPr>
              <a:t>Positive Action</a:t>
            </a:r>
          </a:p>
          <a:p>
            <a:r>
              <a:rPr lang="en-US" dirty="0" smtClean="0">
                <a:solidFill>
                  <a:srgbClr val="0070C0"/>
                </a:solidFill>
                <a:ea typeface="Calibri"/>
                <a:cs typeface="Times New Roman"/>
              </a:rPr>
              <a:t>The Good Behavior Game</a:t>
            </a:r>
          </a:p>
          <a:p>
            <a:r>
              <a:rPr lang="en-US" dirty="0" smtClean="0">
                <a:solidFill>
                  <a:srgbClr val="0070C0"/>
                </a:solidFill>
                <a:ea typeface="Calibri"/>
                <a:cs typeface="Times New Roman"/>
              </a:rPr>
              <a:t>Cooperative Learning</a:t>
            </a:r>
          </a:p>
          <a:p>
            <a:r>
              <a:rPr lang="en-US" dirty="0" smtClean="0">
                <a:solidFill>
                  <a:srgbClr val="0070C0"/>
                </a:solidFill>
                <a:ea typeface="Calibri"/>
                <a:cs typeface="Times New Roman"/>
              </a:rPr>
              <a:t>Meaningful Roles</a:t>
            </a:r>
            <a:endParaRPr lang="en-US" dirty="0">
              <a:solidFill>
                <a:srgbClr val="0070C0"/>
              </a:solidFill>
              <a:ea typeface="Calibri"/>
              <a:cs typeface="Times New Roman"/>
            </a:endParaRPr>
          </a:p>
          <a:p>
            <a:endParaRPr lang="en-US" dirty="0"/>
          </a:p>
        </p:txBody>
      </p:sp>
      <p:sp>
        <p:nvSpPr>
          <p:cNvPr id="2" name="Slide Number Placeholder 1"/>
          <p:cNvSpPr>
            <a:spLocks noGrp="1"/>
          </p:cNvSpPr>
          <p:nvPr>
            <p:ph type="sldNum" sz="quarter" idx="12"/>
          </p:nvPr>
        </p:nvSpPr>
        <p:spPr/>
        <p:txBody>
          <a:bodyPr/>
          <a:lstStyle/>
          <a:p>
            <a:pPr defTabSz="342900"/>
            <a:fld id="{4BA82AFF-FFC2-9B46-B420-19DBFF95B2AE}" type="slidenum">
              <a:rPr lang="en-US" smtClean="0">
                <a:solidFill>
                  <a:prstClr val="black"/>
                </a:solidFill>
              </a:rPr>
              <a:pPr defTabSz="342900"/>
              <a:t>21</a:t>
            </a:fld>
            <a:endParaRPr lang="en-US">
              <a:solidFill>
                <a:prstClr val="black"/>
              </a:solidFill>
            </a:endParaRPr>
          </a:p>
        </p:txBody>
      </p:sp>
    </p:spTree>
    <p:extLst>
      <p:ext uri="{BB962C8B-B14F-4D97-AF65-F5344CB8AC3E}">
        <p14:creationId xmlns:p14="http://schemas.microsoft.com/office/powerpoint/2010/main" val="32856791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p:cNvSpPr>
          <p:nvPr/>
        </p:nvSpPr>
        <p:spPr bwMode="auto">
          <a:xfrm>
            <a:off x="2895600" y="1172095"/>
            <a:ext cx="9296400" cy="5521631"/>
          </a:xfrm>
          <a:prstGeom prst="rect">
            <a:avLst/>
          </a:prstGeom>
          <a:solidFill>
            <a:srgbClr val="FFFFFF"/>
          </a:solidFill>
          <a:ln w="12700" cap="flat">
            <a:solidFill>
              <a:srgbClr val="D9D9D9"/>
            </a:solidFill>
            <a:prstDash val="solid"/>
            <a:miter lim="800000"/>
            <a:headEnd type="none" w="med" len="med"/>
            <a:tailEnd type="none" w="med" len="med"/>
          </a:ln>
          <a:effectLst>
            <a:outerShdw blurRad="63500" algn="ctr" rotWithShape="0">
              <a:schemeClr val="bg2">
                <a:alpha val="4999"/>
              </a:schemeClr>
            </a:outerShdw>
          </a:effectLst>
        </p:spPr>
        <p:txBody>
          <a:bodyPr lIns="0" tIns="0" rIns="0" bIns="0"/>
          <a:lstStyle/>
          <a:p>
            <a:pPr>
              <a:defRPr/>
            </a:pPr>
            <a:endParaRPr lang="en-US"/>
          </a:p>
        </p:txBody>
      </p:sp>
      <p:sp>
        <p:nvSpPr>
          <p:cNvPr id="45058" name="Rectangle 2"/>
          <p:cNvSpPr>
            <a:spLocks/>
          </p:cNvSpPr>
          <p:nvPr/>
        </p:nvSpPr>
        <p:spPr bwMode="auto">
          <a:xfrm>
            <a:off x="10546556" y="1235901"/>
            <a:ext cx="121444" cy="5457825"/>
          </a:xfrm>
          <a:prstGeom prst="rect">
            <a:avLst/>
          </a:prstGeom>
          <a:solidFill>
            <a:srgbClr val="0080C6"/>
          </a:solidFill>
          <a:ln>
            <a:noFill/>
          </a:ln>
          <a:effectLst>
            <a:outerShdw blurRad="88900" algn="ctr" rotWithShape="0">
              <a:schemeClr val="bg2">
                <a:alpha val="14998"/>
              </a:schemeClr>
            </a:outerShdw>
          </a:effectLst>
          <a:extLst>
            <a:ext uri="{91240B29-F687-4F45-9708-019B960494DF}">
              <a14:hiddenLine xmlns:a14="http://schemas.microsoft.com/office/drawing/2010/main" w="25400" cap="flat">
                <a:solidFill>
                  <a:schemeClr val="tx1"/>
                </a:solidFill>
                <a:round/>
                <a:headEnd type="none" w="med" len="med"/>
                <a:tailEnd type="none" w="med" len="med"/>
              </a14:hiddenLine>
            </a:ext>
          </a:extLst>
        </p:spPr>
        <p:txBody>
          <a:bodyPr lIns="0" tIns="0" rIns="0" bIns="0"/>
          <a:lstStyle/>
          <a:p>
            <a:pPr>
              <a:defRPr/>
            </a:pPr>
            <a:endParaRPr lang="en-US"/>
          </a:p>
        </p:txBody>
      </p:sp>
      <p:sp>
        <p:nvSpPr>
          <p:cNvPr id="45059" name="Rectangle 3"/>
          <p:cNvSpPr>
            <a:spLocks/>
          </p:cNvSpPr>
          <p:nvPr/>
        </p:nvSpPr>
        <p:spPr bwMode="auto">
          <a:xfrm>
            <a:off x="989698" y="1172094"/>
            <a:ext cx="1897279" cy="5521631"/>
          </a:xfrm>
          <a:prstGeom prst="rect">
            <a:avLst/>
          </a:prstGeom>
          <a:solidFill>
            <a:srgbClr val="0080C6"/>
          </a:solidFill>
          <a:ln>
            <a:noFill/>
          </a:ln>
          <a:effectLst>
            <a:outerShdw blurRad="88900" algn="ctr" rotWithShape="0">
              <a:schemeClr val="bg2">
                <a:alpha val="14998"/>
              </a:schemeClr>
            </a:outerShdw>
          </a:effectLst>
          <a:extLst>
            <a:ext uri="{91240B29-F687-4F45-9708-019B960494DF}">
              <a14:hiddenLine xmlns:a14="http://schemas.microsoft.com/office/drawing/2010/main" w="25400" cap="flat">
                <a:solidFill>
                  <a:schemeClr val="tx1"/>
                </a:solidFill>
                <a:round/>
                <a:headEnd type="none" w="med" len="med"/>
                <a:tailEnd type="none" w="med" len="med"/>
              </a14:hiddenLine>
            </a:ext>
          </a:extLst>
        </p:spPr>
        <p:txBody>
          <a:bodyPr lIns="0" tIns="0" rIns="0" bIns="0"/>
          <a:lstStyle/>
          <a:p>
            <a:pPr>
              <a:defRPr/>
            </a:pPr>
            <a:endParaRPr lang="en-US"/>
          </a:p>
        </p:txBody>
      </p:sp>
      <p:grpSp>
        <p:nvGrpSpPr>
          <p:cNvPr id="44037" name="Group 7"/>
          <p:cNvGrpSpPr>
            <a:grpSpLocks/>
          </p:cNvGrpSpPr>
          <p:nvPr/>
        </p:nvGrpSpPr>
        <p:grpSpPr bwMode="auto">
          <a:xfrm>
            <a:off x="2602708" y="1369249"/>
            <a:ext cx="150019" cy="666750"/>
            <a:chOff x="0" y="0"/>
            <a:chExt cx="168" cy="560"/>
          </a:xfrm>
        </p:grpSpPr>
        <p:sp>
          <p:nvSpPr>
            <p:cNvPr id="44106" name="Rectangle 4"/>
            <p:cNvSpPr>
              <a:spLocks/>
            </p:cNvSpPr>
            <p:nvPr/>
          </p:nvSpPr>
          <p:spPr bwMode="auto">
            <a:xfrm>
              <a:off x="0" y="0"/>
              <a:ext cx="168" cy="168"/>
            </a:xfrm>
            <a:prstGeom prst="rect">
              <a:avLst/>
            </a:prstGeom>
            <a:solidFill>
              <a:srgbClr val="00AAE8"/>
            </a:solidFill>
            <a:ln>
              <a:noFill/>
            </a:ln>
            <a:extLst>
              <a:ext uri="{91240B29-F687-4F45-9708-019B960494DF}">
                <a14:hiddenLine xmlns:a14="http://schemas.microsoft.com/office/drawing/2010/main" w="25400">
                  <a:solidFill>
                    <a:schemeClr val="tx1"/>
                  </a:solidFill>
                  <a:round/>
                  <a:headEnd/>
                  <a:tailEnd/>
                </a14:hiddenLine>
              </a:ext>
            </a:extLst>
          </p:spPr>
          <p:txBody>
            <a:bodyPr lIns="0" tIns="0" rIns="0" bIns="0"/>
            <a:lstStyle/>
            <a:p>
              <a:endParaRPr lang="en-US"/>
            </a:p>
          </p:txBody>
        </p:sp>
        <p:sp>
          <p:nvSpPr>
            <p:cNvPr id="44107" name="Rectangle 5"/>
            <p:cNvSpPr>
              <a:spLocks/>
            </p:cNvSpPr>
            <p:nvPr/>
          </p:nvSpPr>
          <p:spPr bwMode="auto">
            <a:xfrm>
              <a:off x="0" y="192"/>
              <a:ext cx="168" cy="168"/>
            </a:xfrm>
            <a:prstGeom prst="rect">
              <a:avLst/>
            </a:prstGeom>
            <a:solidFill>
              <a:srgbClr val="4CADD1"/>
            </a:solidFill>
            <a:ln>
              <a:noFill/>
            </a:ln>
            <a:extLst>
              <a:ext uri="{91240B29-F687-4F45-9708-019B960494DF}">
                <a14:hiddenLine xmlns:a14="http://schemas.microsoft.com/office/drawing/2010/main" w="25400">
                  <a:solidFill>
                    <a:schemeClr val="tx1"/>
                  </a:solidFill>
                  <a:round/>
                  <a:headEnd/>
                  <a:tailEnd/>
                </a14:hiddenLine>
              </a:ext>
            </a:extLst>
          </p:spPr>
          <p:txBody>
            <a:bodyPr lIns="0" tIns="0" rIns="0" bIns="0"/>
            <a:lstStyle/>
            <a:p>
              <a:endParaRPr lang="en-US"/>
            </a:p>
          </p:txBody>
        </p:sp>
        <p:sp>
          <p:nvSpPr>
            <p:cNvPr id="44108" name="Rectangle 6"/>
            <p:cNvSpPr>
              <a:spLocks/>
            </p:cNvSpPr>
            <p:nvPr/>
          </p:nvSpPr>
          <p:spPr bwMode="auto">
            <a:xfrm>
              <a:off x="0" y="392"/>
              <a:ext cx="168" cy="168"/>
            </a:xfrm>
            <a:prstGeom prst="rect">
              <a:avLst/>
            </a:prstGeom>
            <a:solidFill>
              <a:srgbClr val="BBE9FD"/>
            </a:solidFill>
            <a:ln>
              <a:noFill/>
            </a:ln>
            <a:extLst>
              <a:ext uri="{91240B29-F687-4F45-9708-019B960494DF}">
                <a14:hiddenLine xmlns:a14="http://schemas.microsoft.com/office/drawing/2010/main" w="25400">
                  <a:solidFill>
                    <a:schemeClr val="tx1"/>
                  </a:solidFill>
                  <a:round/>
                  <a:headEnd/>
                  <a:tailEnd/>
                </a14:hiddenLine>
              </a:ext>
            </a:extLst>
          </p:spPr>
          <p:txBody>
            <a:bodyPr lIns="0" tIns="0" rIns="0" bIns="0"/>
            <a:lstStyle/>
            <a:p>
              <a:endParaRPr lang="en-US"/>
            </a:p>
          </p:txBody>
        </p:sp>
      </p:grpSp>
      <p:pic>
        <p:nvPicPr>
          <p:cNvPr id="44038" name="Picture 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9738" y="5207824"/>
            <a:ext cx="9429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nvGrpSpPr>
          <p:cNvPr id="6" name="Group 5"/>
          <p:cNvGrpSpPr/>
          <p:nvPr/>
        </p:nvGrpSpPr>
        <p:grpSpPr>
          <a:xfrm>
            <a:off x="3181330" y="1700213"/>
            <a:ext cx="1955632" cy="857250"/>
            <a:chOff x="1657330" y="1852613"/>
            <a:chExt cx="1955632" cy="857250"/>
          </a:xfrm>
        </p:grpSpPr>
        <p:sp>
          <p:nvSpPr>
            <p:cNvPr id="44104" name="AutoShape 10"/>
            <p:cNvSpPr>
              <a:spLocks/>
            </p:cNvSpPr>
            <p:nvPr/>
          </p:nvSpPr>
          <p:spPr bwMode="auto">
            <a:xfrm>
              <a:off x="1657330" y="1852613"/>
              <a:ext cx="1955632" cy="857250"/>
            </a:xfrm>
            <a:prstGeom prst="roundRect">
              <a:avLst>
                <a:gd name="adj" fmla="val 16667"/>
              </a:avLst>
            </a:prstGeom>
            <a:solidFill>
              <a:srgbClr val="377CCF"/>
            </a:solidFill>
            <a:ln>
              <a:noFill/>
            </a:ln>
            <a:extLst/>
          </p:spPr>
          <p:txBody>
            <a:bodyPr lIns="0" tIns="0" rIns="0" bIns="0"/>
            <a:lstStyle/>
            <a:p>
              <a:pPr algn="ctr"/>
              <a:endParaRPr lang="en-US" b="1" dirty="0">
                <a:solidFill>
                  <a:schemeClr val="bg1"/>
                </a:solidFill>
              </a:endParaRPr>
            </a:p>
          </p:txBody>
        </p:sp>
        <p:sp>
          <p:nvSpPr>
            <p:cNvPr id="44105" name="Rectangle 11"/>
            <p:cNvSpPr>
              <a:spLocks/>
            </p:cNvSpPr>
            <p:nvPr/>
          </p:nvSpPr>
          <p:spPr bwMode="auto">
            <a:xfrm>
              <a:off x="1692391" y="1981201"/>
              <a:ext cx="188551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p>
              <a:pPr algn="ctr"/>
              <a:r>
                <a:rPr lang="en-US" sz="1600" b="1" dirty="0">
                  <a:solidFill>
                    <a:schemeClr val="bg1"/>
                  </a:solidFill>
                  <a:latin typeface="Calibri" pitchFamily="34" charset="0"/>
                  <a:ea typeface="Helvetica Neue Light" charset="0"/>
                  <a:cs typeface="Calibri" pitchFamily="34" charset="0"/>
                </a:rPr>
                <a:t>More time for teaching and learning</a:t>
              </a:r>
            </a:p>
          </p:txBody>
        </p:sp>
      </p:grpSp>
      <p:sp>
        <p:nvSpPr>
          <p:cNvPr id="44099" name="Rectangle 13"/>
          <p:cNvSpPr>
            <a:spLocks/>
          </p:cNvSpPr>
          <p:nvPr/>
        </p:nvSpPr>
        <p:spPr bwMode="auto">
          <a:xfrm>
            <a:off x="3095625" y="1371809"/>
            <a:ext cx="12567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a:r>
              <a:rPr lang="en-US" b="1" dirty="0">
                <a:latin typeface="Helvetica Neue" charset="0"/>
                <a:ea typeface="Helvetica Neue" charset="0"/>
                <a:cs typeface="Helvetica Neue" charset="0"/>
                <a:sym typeface="Helvetica Neue" charset="0"/>
              </a:rPr>
              <a:t>First Month</a:t>
            </a:r>
          </a:p>
        </p:txBody>
      </p:sp>
      <p:sp>
        <p:nvSpPr>
          <p:cNvPr id="44100" name="AutoShape 14"/>
          <p:cNvSpPr>
            <a:spLocks/>
          </p:cNvSpPr>
          <p:nvPr/>
        </p:nvSpPr>
        <p:spPr bwMode="auto">
          <a:xfrm>
            <a:off x="4678232" y="1393325"/>
            <a:ext cx="5303969" cy="266700"/>
          </a:xfrm>
          <a:prstGeom prst="rightArrow">
            <a:avLst>
              <a:gd name="adj1" fmla="val 64602"/>
              <a:gd name="adj2" fmla="val 146962"/>
            </a:avLst>
          </a:prstGeom>
          <a:solidFill>
            <a:srgbClr val="00AAE8"/>
          </a:solidFill>
          <a:ln>
            <a:noFill/>
          </a:ln>
          <a:extLst>
            <a:ext uri="{91240B29-F687-4F45-9708-019B960494DF}">
              <a14:hiddenLine xmlns:a14="http://schemas.microsoft.com/office/drawing/2010/main" w="25400">
                <a:solidFill>
                  <a:schemeClr val="tx1"/>
                </a:solidFill>
                <a:round/>
                <a:headEnd/>
                <a:tailEnd/>
              </a14:hiddenLine>
            </a:ext>
          </a:extLst>
        </p:spPr>
        <p:txBody>
          <a:bodyPr lIns="0" tIns="0" rIns="0" bIns="0"/>
          <a:lstStyle/>
          <a:p>
            <a:endParaRPr lang="en-US"/>
          </a:p>
        </p:txBody>
      </p:sp>
      <p:grpSp>
        <p:nvGrpSpPr>
          <p:cNvPr id="44101" name="Group 17"/>
          <p:cNvGrpSpPr>
            <a:grpSpLocks/>
          </p:cNvGrpSpPr>
          <p:nvPr/>
        </p:nvGrpSpPr>
        <p:grpSpPr bwMode="auto">
          <a:xfrm>
            <a:off x="5199294" y="1700213"/>
            <a:ext cx="1667351" cy="857250"/>
            <a:chOff x="0" y="0"/>
            <a:chExt cx="1712" cy="720"/>
          </a:xfrm>
        </p:grpSpPr>
        <p:sp>
          <p:nvSpPr>
            <p:cNvPr id="44102" name="AutoShape 15"/>
            <p:cNvSpPr>
              <a:spLocks/>
            </p:cNvSpPr>
            <p:nvPr/>
          </p:nvSpPr>
          <p:spPr bwMode="auto">
            <a:xfrm>
              <a:off x="0" y="0"/>
              <a:ext cx="1712" cy="720"/>
            </a:xfrm>
            <a:prstGeom prst="roundRect">
              <a:avLst>
                <a:gd name="adj" fmla="val 16667"/>
              </a:avLst>
            </a:prstGeom>
            <a:solidFill>
              <a:srgbClr val="377CCF"/>
            </a:solidFill>
            <a:ln>
              <a:noFill/>
            </a:ln>
            <a:extLst/>
          </p:spPr>
          <p:txBody>
            <a:bodyPr lIns="0" tIns="0" rIns="0" bIns="0"/>
            <a:lstStyle/>
            <a:p>
              <a:pPr algn="ctr"/>
              <a:endParaRPr lang="en-US" b="1" dirty="0">
                <a:solidFill>
                  <a:schemeClr val="bg1"/>
                </a:solidFill>
              </a:endParaRPr>
            </a:p>
          </p:txBody>
        </p:sp>
        <p:sp>
          <p:nvSpPr>
            <p:cNvPr id="44103" name="Rectangle 16"/>
            <p:cNvSpPr>
              <a:spLocks/>
            </p:cNvSpPr>
            <p:nvPr/>
          </p:nvSpPr>
          <p:spPr bwMode="auto">
            <a:xfrm>
              <a:off x="36" y="108"/>
              <a:ext cx="1640" cy="504"/>
            </a:xfrm>
            <a:prstGeom prst="rect">
              <a:avLst/>
            </a:prstGeom>
            <a:solidFill>
              <a:srgbClr val="377CCF"/>
            </a:solidFill>
            <a:ln>
              <a:noFill/>
            </a:ln>
            <a:extLst/>
          </p:spPr>
          <p:txBody>
            <a:bodyPr lIns="0" tIns="0" rIns="0" bIns="0"/>
            <a:lstStyle/>
            <a:p>
              <a:pPr algn="ctr"/>
              <a:r>
                <a:rPr lang="en-US" sz="1600" b="1" dirty="0">
                  <a:solidFill>
                    <a:schemeClr val="bg1"/>
                  </a:solidFill>
                  <a:latin typeface="Calibri" pitchFamily="34" charset="0"/>
                  <a:ea typeface="Helvetica Neue Light" charset="0"/>
                  <a:cs typeface="Calibri" pitchFamily="34" charset="0"/>
                </a:rPr>
                <a:t>Less stress for staff and students</a:t>
              </a:r>
            </a:p>
          </p:txBody>
        </p:sp>
      </p:grpSp>
      <p:grpSp>
        <p:nvGrpSpPr>
          <p:cNvPr id="11" name="Group 10"/>
          <p:cNvGrpSpPr/>
          <p:nvPr/>
        </p:nvGrpSpPr>
        <p:grpSpPr>
          <a:xfrm>
            <a:off x="3115273" y="2667000"/>
            <a:ext cx="7171520" cy="1123950"/>
            <a:chOff x="1591273" y="2819400"/>
            <a:chExt cx="7171520" cy="1123950"/>
          </a:xfrm>
        </p:grpSpPr>
        <p:sp>
          <p:nvSpPr>
            <p:cNvPr id="44080" name="Rectangle 34"/>
            <p:cNvSpPr>
              <a:spLocks/>
            </p:cNvSpPr>
            <p:nvPr/>
          </p:nvSpPr>
          <p:spPr bwMode="auto">
            <a:xfrm>
              <a:off x="1591273" y="2819400"/>
              <a:ext cx="1047452" cy="277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a:r>
                <a:rPr lang="en-US" b="1" dirty="0">
                  <a:latin typeface="Helvetica Neue" charset="0"/>
                  <a:ea typeface="Helvetica Neue" charset="0"/>
                  <a:cs typeface="Helvetica Neue" charset="0"/>
                  <a:sym typeface="Helvetica Neue" charset="0"/>
                </a:rPr>
                <a:t>First Year</a:t>
              </a:r>
            </a:p>
          </p:txBody>
        </p:sp>
        <p:sp>
          <p:nvSpPr>
            <p:cNvPr id="44081" name="AutoShape 35"/>
            <p:cNvSpPr>
              <a:spLocks/>
            </p:cNvSpPr>
            <p:nvPr/>
          </p:nvSpPr>
          <p:spPr bwMode="auto">
            <a:xfrm>
              <a:off x="2971800" y="2830116"/>
              <a:ext cx="5486400" cy="266700"/>
            </a:xfrm>
            <a:prstGeom prst="rightArrow">
              <a:avLst>
                <a:gd name="adj1" fmla="val 64602"/>
                <a:gd name="adj2" fmla="val 147063"/>
              </a:avLst>
            </a:prstGeom>
            <a:solidFill>
              <a:srgbClr val="00AAE8"/>
            </a:solidFill>
            <a:ln>
              <a:noFill/>
            </a:ln>
            <a:extLst>
              <a:ext uri="{91240B29-F687-4F45-9708-019B960494DF}">
                <a14:hiddenLine xmlns:a14="http://schemas.microsoft.com/office/drawing/2010/main" w="25400">
                  <a:solidFill>
                    <a:schemeClr val="tx1"/>
                  </a:solidFill>
                  <a:round/>
                  <a:headEnd/>
                  <a:tailEnd/>
                </a14:hiddenLine>
              </a:ext>
            </a:extLst>
          </p:spPr>
          <p:txBody>
            <a:bodyPr lIns="0" tIns="0" rIns="0" bIns="0"/>
            <a:lstStyle/>
            <a:p>
              <a:endParaRPr lang="en-US"/>
            </a:p>
          </p:txBody>
        </p:sp>
        <p:grpSp>
          <p:nvGrpSpPr>
            <p:cNvPr id="10" name="Group 9"/>
            <p:cNvGrpSpPr/>
            <p:nvPr/>
          </p:nvGrpSpPr>
          <p:grpSpPr>
            <a:xfrm>
              <a:off x="1623419" y="3195638"/>
              <a:ext cx="7139374" cy="747712"/>
              <a:chOff x="1623419" y="3195638"/>
              <a:chExt cx="7139374" cy="747712"/>
            </a:xfrm>
          </p:grpSpPr>
          <p:grpSp>
            <p:nvGrpSpPr>
              <p:cNvPr id="7" name="Group 6"/>
              <p:cNvGrpSpPr/>
              <p:nvPr/>
            </p:nvGrpSpPr>
            <p:grpSpPr>
              <a:xfrm>
                <a:off x="1623419" y="3195638"/>
                <a:ext cx="1059954" cy="742950"/>
                <a:chOff x="1623419" y="3195638"/>
                <a:chExt cx="1059954" cy="742950"/>
              </a:xfrm>
            </p:grpSpPr>
            <p:sp>
              <p:nvSpPr>
                <p:cNvPr id="44096" name="AutoShape 19"/>
                <p:cNvSpPr>
                  <a:spLocks/>
                </p:cNvSpPr>
                <p:nvPr/>
              </p:nvSpPr>
              <p:spPr bwMode="auto">
                <a:xfrm>
                  <a:off x="1628331" y="3195638"/>
                  <a:ext cx="1050131" cy="742950"/>
                </a:xfrm>
                <a:prstGeom prst="roundRect">
                  <a:avLst>
                    <a:gd name="adj" fmla="val 19222"/>
                  </a:avLst>
                </a:prstGeom>
                <a:solidFill>
                  <a:srgbClr val="377CCF"/>
                </a:solidFill>
                <a:ln>
                  <a:noFill/>
                </a:ln>
                <a:extLst/>
              </p:spPr>
              <p:txBody>
                <a:bodyPr lIns="0" tIns="0" rIns="0" bIns="0"/>
                <a:lstStyle/>
                <a:p>
                  <a:pPr algn="ctr"/>
                  <a:endParaRPr lang="en-US" b="1" dirty="0">
                    <a:solidFill>
                      <a:schemeClr val="bg1"/>
                    </a:solidFill>
                  </a:endParaRPr>
                </a:p>
              </p:txBody>
            </p:sp>
            <p:sp>
              <p:nvSpPr>
                <p:cNvPr id="44097" name="Rectangle 20"/>
                <p:cNvSpPr>
                  <a:spLocks/>
                </p:cNvSpPr>
                <p:nvPr/>
              </p:nvSpPr>
              <p:spPr bwMode="auto">
                <a:xfrm>
                  <a:off x="1623419" y="3267076"/>
                  <a:ext cx="1059954" cy="600075"/>
                </a:xfrm>
                <a:prstGeom prst="rect">
                  <a:avLst/>
                </a:prstGeom>
                <a:noFill/>
                <a:ln>
                  <a:noFill/>
                </a:ln>
                <a:extLst/>
              </p:spPr>
              <p:txBody>
                <a:bodyPr lIns="0" tIns="0" rIns="0" bIns="0"/>
                <a:lstStyle/>
                <a:p>
                  <a:pPr algn="ctr"/>
                  <a:r>
                    <a:rPr lang="en-US" sz="1600" b="1" dirty="0">
                      <a:solidFill>
                        <a:schemeClr val="bg1"/>
                      </a:solidFill>
                      <a:latin typeface="Calibri" pitchFamily="34" charset="0"/>
                      <a:ea typeface="Helvetica Neue Light" charset="0"/>
                      <a:cs typeface="Calibri" pitchFamily="34" charset="0"/>
                    </a:rPr>
                    <a:t>Better attendance</a:t>
                  </a:r>
                </a:p>
              </p:txBody>
            </p:sp>
          </p:grpSp>
          <p:grpSp>
            <p:nvGrpSpPr>
              <p:cNvPr id="9" name="Group 8"/>
              <p:cNvGrpSpPr/>
              <p:nvPr/>
            </p:nvGrpSpPr>
            <p:grpSpPr>
              <a:xfrm>
                <a:off x="7620000" y="3195638"/>
                <a:ext cx="1142793" cy="742950"/>
                <a:chOff x="7620000" y="3195638"/>
                <a:chExt cx="1142793" cy="742950"/>
              </a:xfrm>
            </p:grpSpPr>
            <p:sp>
              <p:nvSpPr>
                <p:cNvPr id="44094" name="AutoShape 22"/>
                <p:cNvSpPr>
                  <a:spLocks/>
                </p:cNvSpPr>
                <p:nvPr/>
              </p:nvSpPr>
              <p:spPr bwMode="auto">
                <a:xfrm>
                  <a:off x="7626044" y="3195638"/>
                  <a:ext cx="1136749" cy="742950"/>
                </a:xfrm>
                <a:prstGeom prst="roundRect">
                  <a:avLst>
                    <a:gd name="adj" fmla="val 19222"/>
                  </a:avLst>
                </a:prstGeom>
                <a:solidFill>
                  <a:srgbClr val="377CCF"/>
                </a:solidFill>
                <a:ln>
                  <a:noFill/>
                </a:ln>
                <a:extLst/>
              </p:spPr>
              <p:txBody>
                <a:bodyPr lIns="0" tIns="0" rIns="0" bIns="0"/>
                <a:lstStyle/>
                <a:p>
                  <a:pPr algn="ctr"/>
                  <a:endParaRPr lang="en-US" b="1" dirty="0">
                    <a:solidFill>
                      <a:schemeClr val="bg1"/>
                    </a:solidFill>
                  </a:endParaRPr>
                </a:p>
              </p:txBody>
            </p:sp>
            <p:sp>
              <p:nvSpPr>
                <p:cNvPr id="44095" name="Rectangle 23"/>
                <p:cNvSpPr>
                  <a:spLocks/>
                </p:cNvSpPr>
                <p:nvPr/>
              </p:nvSpPr>
              <p:spPr bwMode="auto">
                <a:xfrm>
                  <a:off x="7620000" y="3255139"/>
                  <a:ext cx="1072405" cy="600075"/>
                </a:xfrm>
                <a:prstGeom prst="rect">
                  <a:avLst/>
                </a:prstGeom>
                <a:noFill/>
                <a:ln>
                  <a:noFill/>
                </a:ln>
                <a:extLst/>
              </p:spPr>
              <p:txBody>
                <a:bodyPr lIns="0" tIns="0" rIns="0" bIns="0"/>
                <a:lstStyle/>
                <a:p>
                  <a:pPr algn="ctr"/>
                  <a:r>
                    <a:rPr lang="en-US" sz="1600" b="1" dirty="0">
                      <a:solidFill>
                        <a:schemeClr val="bg1"/>
                      </a:solidFill>
                      <a:latin typeface="Calibri" pitchFamily="34" charset="0"/>
                      <a:ea typeface="Helvetica Neue Light" charset="0"/>
                      <a:cs typeface="Calibri" pitchFamily="34" charset="0"/>
                    </a:rPr>
                    <a:t>Better academics</a:t>
                  </a:r>
                </a:p>
              </p:txBody>
            </p:sp>
          </p:grpSp>
          <p:grpSp>
            <p:nvGrpSpPr>
              <p:cNvPr id="44077" name="Group 27"/>
              <p:cNvGrpSpPr>
                <a:grpSpLocks/>
              </p:cNvGrpSpPr>
              <p:nvPr/>
            </p:nvGrpSpPr>
            <p:grpSpPr bwMode="auto">
              <a:xfrm>
                <a:off x="4756847" y="3195638"/>
                <a:ext cx="735806" cy="742950"/>
                <a:chOff x="0" y="0"/>
                <a:chExt cx="824" cy="624"/>
              </a:xfrm>
            </p:grpSpPr>
            <p:sp>
              <p:nvSpPr>
                <p:cNvPr id="44092" name="AutoShape 25"/>
                <p:cNvSpPr>
                  <a:spLocks/>
                </p:cNvSpPr>
                <p:nvPr/>
              </p:nvSpPr>
              <p:spPr bwMode="auto">
                <a:xfrm>
                  <a:off x="0" y="0"/>
                  <a:ext cx="824" cy="624"/>
                </a:xfrm>
                <a:prstGeom prst="roundRect">
                  <a:avLst>
                    <a:gd name="adj" fmla="val 19222"/>
                  </a:avLst>
                </a:prstGeom>
                <a:solidFill>
                  <a:srgbClr val="377CCF"/>
                </a:solidFill>
                <a:ln>
                  <a:noFill/>
                </a:ln>
                <a:extLst/>
              </p:spPr>
              <p:txBody>
                <a:bodyPr lIns="0" tIns="0" rIns="0" bIns="0"/>
                <a:lstStyle/>
                <a:p>
                  <a:pPr algn="ctr"/>
                  <a:endParaRPr lang="en-US" b="1" dirty="0">
                    <a:solidFill>
                      <a:schemeClr val="bg1"/>
                    </a:solidFill>
                  </a:endParaRPr>
                </a:p>
              </p:txBody>
            </p:sp>
            <p:sp>
              <p:nvSpPr>
                <p:cNvPr id="44093" name="Rectangle 26"/>
                <p:cNvSpPr>
                  <a:spLocks/>
                </p:cNvSpPr>
                <p:nvPr/>
              </p:nvSpPr>
              <p:spPr bwMode="auto">
                <a:xfrm>
                  <a:off x="36" y="60"/>
                  <a:ext cx="752" cy="504"/>
                </a:xfrm>
                <a:prstGeom prst="rect">
                  <a:avLst/>
                </a:prstGeom>
                <a:solidFill>
                  <a:srgbClr val="377CCF"/>
                </a:solidFill>
                <a:ln>
                  <a:noFill/>
                </a:ln>
                <a:extLst/>
              </p:spPr>
              <p:txBody>
                <a:bodyPr lIns="0" tIns="0" rIns="0" bIns="0"/>
                <a:lstStyle/>
                <a:p>
                  <a:pPr algn="ctr"/>
                  <a:r>
                    <a:rPr lang="en-US" sz="1600" b="1" dirty="0">
                      <a:solidFill>
                        <a:schemeClr val="bg1"/>
                      </a:solidFill>
                      <a:latin typeface="Calibri" pitchFamily="34" charset="0"/>
                      <a:ea typeface="Helvetica Neue Light" charset="0"/>
                      <a:cs typeface="Calibri" pitchFamily="34" charset="0"/>
                    </a:rPr>
                    <a:t>Less illness</a:t>
                  </a:r>
                </a:p>
              </p:txBody>
            </p:sp>
          </p:grpSp>
          <p:grpSp>
            <p:nvGrpSpPr>
              <p:cNvPr id="8" name="Group 7"/>
              <p:cNvGrpSpPr/>
              <p:nvPr/>
            </p:nvGrpSpPr>
            <p:grpSpPr>
              <a:xfrm>
                <a:off x="3692428" y="3200400"/>
                <a:ext cx="950119" cy="742950"/>
                <a:chOff x="3692428" y="3200400"/>
                <a:chExt cx="950119" cy="742950"/>
              </a:xfrm>
            </p:grpSpPr>
            <p:sp>
              <p:nvSpPr>
                <p:cNvPr id="44090" name="AutoShape 28"/>
                <p:cNvSpPr>
                  <a:spLocks/>
                </p:cNvSpPr>
                <p:nvPr/>
              </p:nvSpPr>
              <p:spPr bwMode="auto">
                <a:xfrm>
                  <a:off x="3692428" y="3200400"/>
                  <a:ext cx="950119" cy="742950"/>
                </a:xfrm>
                <a:prstGeom prst="roundRect">
                  <a:avLst>
                    <a:gd name="adj" fmla="val 19222"/>
                  </a:avLst>
                </a:prstGeom>
                <a:solidFill>
                  <a:srgbClr val="377CCF"/>
                </a:solidFill>
                <a:ln>
                  <a:noFill/>
                </a:ln>
                <a:extLst/>
              </p:spPr>
              <p:txBody>
                <a:bodyPr lIns="0" tIns="0" rIns="0" bIns="0"/>
                <a:lstStyle/>
                <a:p>
                  <a:pPr algn="ctr"/>
                  <a:endParaRPr lang="en-US" b="1" dirty="0">
                    <a:solidFill>
                      <a:schemeClr val="bg1"/>
                    </a:solidFill>
                  </a:endParaRPr>
                </a:p>
              </p:txBody>
            </p:sp>
            <p:sp>
              <p:nvSpPr>
                <p:cNvPr id="44091" name="Rectangle 29"/>
                <p:cNvSpPr>
                  <a:spLocks/>
                </p:cNvSpPr>
                <p:nvPr/>
              </p:nvSpPr>
              <p:spPr bwMode="auto">
                <a:xfrm>
                  <a:off x="3724575" y="3200400"/>
                  <a:ext cx="885825" cy="616774"/>
                </a:xfrm>
                <a:prstGeom prst="rect">
                  <a:avLst/>
                </a:prstGeom>
                <a:noFill/>
                <a:ln>
                  <a:noFill/>
                </a:ln>
                <a:extLst/>
              </p:spPr>
              <p:txBody>
                <a:bodyPr lIns="0" tIns="0" rIns="0" bIns="0"/>
                <a:lstStyle/>
                <a:p>
                  <a:pPr algn="ctr"/>
                  <a:r>
                    <a:rPr lang="en-US" sz="1600" b="1" dirty="0">
                      <a:solidFill>
                        <a:schemeClr val="bg1"/>
                      </a:solidFill>
                      <a:latin typeface="Calibri" pitchFamily="34" charset="0"/>
                      <a:ea typeface="Helvetica Neue Light" charset="0"/>
                      <a:cs typeface="Calibri" pitchFamily="34" charset="0"/>
                    </a:rPr>
                    <a:t>Fewer service needs</a:t>
                  </a:r>
                </a:p>
              </p:txBody>
            </p:sp>
          </p:grpSp>
          <p:grpSp>
            <p:nvGrpSpPr>
              <p:cNvPr id="44079" name="Group 33"/>
              <p:cNvGrpSpPr>
                <a:grpSpLocks/>
              </p:cNvGrpSpPr>
              <p:nvPr/>
            </p:nvGrpSpPr>
            <p:grpSpPr bwMode="auto">
              <a:xfrm>
                <a:off x="2770885" y="3195638"/>
                <a:ext cx="828675" cy="742950"/>
                <a:chOff x="0" y="0"/>
                <a:chExt cx="928" cy="624"/>
              </a:xfrm>
            </p:grpSpPr>
            <p:sp>
              <p:nvSpPr>
                <p:cNvPr id="44088" name="AutoShape 31"/>
                <p:cNvSpPr>
                  <a:spLocks/>
                </p:cNvSpPr>
                <p:nvPr/>
              </p:nvSpPr>
              <p:spPr bwMode="auto">
                <a:xfrm>
                  <a:off x="0" y="0"/>
                  <a:ext cx="928" cy="624"/>
                </a:xfrm>
                <a:prstGeom prst="roundRect">
                  <a:avLst>
                    <a:gd name="adj" fmla="val 19222"/>
                  </a:avLst>
                </a:prstGeom>
                <a:solidFill>
                  <a:srgbClr val="377CCF"/>
                </a:solidFill>
                <a:ln>
                  <a:noFill/>
                </a:ln>
                <a:extLst/>
              </p:spPr>
              <p:txBody>
                <a:bodyPr lIns="0" tIns="0" rIns="0" bIns="0"/>
                <a:lstStyle/>
                <a:p>
                  <a:pPr algn="ctr"/>
                  <a:endParaRPr lang="en-US" b="1" dirty="0">
                    <a:solidFill>
                      <a:schemeClr val="bg1"/>
                    </a:solidFill>
                  </a:endParaRPr>
                </a:p>
              </p:txBody>
            </p:sp>
            <p:sp>
              <p:nvSpPr>
                <p:cNvPr id="44089" name="Rectangle 32"/>
                <p:cNvSpPr>
                  <a:spLocks/>
                </p:cNvSpPr>
                <p:nvPr/>
              </p:nvSpPr>
              <p:spPr bwMode="auto">
                <a:xfrm>
                  <a:off x="36" y="84"/>
                  <a:ext cx="856" cy="456"/>
                </a:xfrm>
                <a:prstGeom prst="rect">
                  <a:avLst/>
                </a:prstGeom>
                <a:solidFill>
                  <a:srgbClr val="377CCF"/>
                </a:solidFill>
                <a:ln>
                  <a:noFill/>
                </a:ln>
                <a:extLst/>
              </p:spPr>
              <p:txBody>
                <a:bodyPr lIns="0" tIns="0" rIns="0" bIns="0"/>
                <a:lstStyle/>
                <a:p>
                  <a:pPr algn="ctr"/>
                  <a:r>
                    <a:rPr lang="en-US" sz="1600" b="1" dirty="0">
                      <a:solidFill>
                        <a:schemeClr val="bg1"/>
                      </a:solidFill>
                      <a:latin typeface="Calibri" pitchFamily="34" charset="0"/>
                      <a:ea typeface="Helvetica Neue Light" charset="0"/>
                      <a:cs typeface="Calibri" pitchFamily="34" charset="0"/>
                    </a:rPr>
                    <a:t>Fewer referrals</a:t>
                  </a:r>
                </a:p>
              </p:txBody>
            </p:sp>
          </p:grpSp>
          <p:grpSp>
            <p:nvGrpSpPr>
              <p:cNvPr id="44082" name="Group 38"/>
              <p:cNvGrpSpPr>
                <a:grpSpLocks/>
              </p:cNvGrpSpPr>
              <p:nvPr/>
            </p:nvGrpSpPr>
            <p:grpSpPr bwMode="auto">
              <a:xfrm>
                <a:off x="5571235" y="3195638"/>
                <a:ext cx="807244" cy="742950"/>
                <a:chOff x="0" y="0"/>
                <a:chExt cx="904" cy="624"/>
              </a:xfrm>
            </p:grpSpPr>
            <p:sp>
              <p:nvSpPr>
                <p:cNvPr id="44086" name="AutoShape 36"/>
                <p:cNvSpPr>
                  <a:spLocks/>
                </p:cNvSpPr>
                <p:nvPr/>
              </p:nvSpPr>
              <p:spPr bwMode="auto">
                <a:xfrm>
                  <a:off x="0" y="0"/>
                  <a:ext cx="904" cy="624"/>
                </a:xfrm>
                <a:prstGeom prst="roundRect">
                  <a:avLst>
                    <a:gd name="adj" fmla="val 19222"/>
                  </a:avLst>
                </a:prstGeom>
                <a:solidFill>
                  <a:srgbClr val="377CCF"/>
                </a:solidFill>
                <a:ln>
                  <a:noFill/>
                </a:ln>
                <a:extLst/>
              </p:spPr>
              <p:txBody>
                <a:bodyPr lIns="0" tIns="0" rIns="0" bIns="0"/>
                <a:lstStyle/>
                <a:p>
                  <a:pPr algn="ctr"/>
                  <a:endParaRPr lang="en-US" b="1" dirty="0">
                    <a:solidFill>
                      <a:schemeClr val="bg1"/>
                    </a:solidFill>
                  </a:endParaRPr>
                </a:p>
              </p:txBody>
            </p:sp>
            <p:sp>
              <p:nvSpPr>
                <p:cNvPr id="44087" name="Rectangle 37"/>
                <p:cNvSpPr>
                  <a:spLocks/>
                </p:cNvSpPr>
                <p:nvPr/>
              </p:nvSpPr>
              <p:spPr bwMode="auto">
                <a:xfrm>
                  <a:off x="36" y="60"/>
                  <a:ext cx="832" cy="504"/>
                </a:xfrm>
                <a:prstGeom prst="rect">
                  <a:avLst/>
                </a:prstGeom>
                <a:solidFill>
                  <a:srgbClr val="377CCF"/>
                </a:solidFill>
                <a:ln>
                  <a:noFill/>
                </a:ln>
                <a:extLst/>
              </p:spPr>
              <p:txBody>
                <a:bodyPr lIns="0" tIns="0" rIns="0" bIns="0"/>
                <a:lstStyle/>
                <a:p>
                  <a:pPr algn="ctr"/>
                  <a:r>
                    <a:rPr lang="en-US" sz="1600" b="1" dirty="0">
                      <a:solidFill>
                        <a:schemeClr val="bg1"/>
                      </a:solidFill>
                      <a:latin typeface="Calibri" pitchFamily="34" charset="0"/>
                      <a:ea typeface="Helvetica Neue Light" charset="0"/>
                      <a:cs typeface="Calibri" pitchFamily="34" charset="0"/>
                    </a:rPr>
                    <a:t>Happier families</a:t>
                  </a:r>
                </a:p>
              </p:txBody>
            </p:sp>
          </p:grpSp>
          <p:grpSp>
            <p:nvGrpSpPr>
              <p:cNvPr id="44083" name="Group 41"/>
              <p:cNvGrpSpPr>
                <a:grpSpLocks/>
              </p:cNvGrpSpPr>
              <p:nvPr/>
            </p:nvGrpSpPr>
            <p:grpSpPr bwMode="auto">
              <a:xfrm>
                <a:off x="6507066" y="3195638"/>
                <a:ext cx="1011734" cy="742950"/>
                <a:chOff x="0" y="0"/>
                <a:chExt cx="1133" cy="624"/>
              </a:xfrm>
            </p:grpSpPr>
            <p:sp>
              <p:nvSpPr>
                <p:cNvPr id="44084" name="AutoShape 39"/>
                <p:cNvSpPr>
                  <a:spLocks/>
                </p:cNvSpPr>
                <p:nvPr/>
              </p:nvSpPr>
              <p:spPr bwMode="auto">
                <a:xfrm>
                  <a:off x="0" y="0"/>
                  <a:ext cx="1133" cy="624"/>
                </a:xfrm>
                <a:prstGeom prst="roundRect">
                  <a:avLst>
                    <a:gd name="adj" fmla="val 19222"/>
                  </a:avLst>
                </a:prstGeom>
                <a:solidFill>
                  <a:srgbClr val="377CCF"/>
                </a:solidFill>
                <a:ln>
                  <a:noFill/>
                </a:ln>
                <a:extLst/>
              </p:spPr>
              <p:txBody>
                <a:bodyPr lIns="0" tIns="0" rIns="0" bIns="0"/>
                <a:lstStyle/>
                <a:p>
                  <a:pPr algn="ctr"/>
                  <a:endParaRPr lang="en-US" b="1" dirty="0">
                    <a:solidFill>
                      <a:schemeClr val="bg1"/>
                    </a:solidFill>
                  </a:endParaRPr>
                </a:p>
              </p:txBody>
            </p:sp>
            <p:sp>
              <p:nvSpPr>
                <p:cNvPr id="44085" name="Rectangle 40"/>
                <p:cNvSpPr>
                  <a:spLocks/>
                </p:cNvSpPr>
                <p:nvPr/>
              </p:nvSpPr>
              <p:spPr bwMode="auto">
                <a:xfrm>
                  <a:off x="36" y="60"/>
                  <a:ext cx="1092" cy="504"/>
                </a:xfrm>
                <a:prstGeom prst="rect">
                  <a:avLst/>
                </a:prstGeom>
                <a:solidFill>
                  <a:srgbClr val="377CCF"/>
                </a:solidFill>
                <a:ln>
                  <a:noFill/>
                </a:ln>
                <a:extLst/>
              </p:spPr>
              <p:txBody>
                <a:bodyPr lIns="0" tIns="0" rIns="0" bIns="0"/>
                <a:lstStyle/>
                <a:p>
                  <a:pPr algn="ctr"/>
                  <a:r>
                    <a:rPr lang="en-US" sz="1600" b="1" dirty="0">
                      <a:solidFill>
                        <a:schemeClr val="bg1"/>
                      </a:solidFill>
                      <a:latin typeface="Calibri" pitchFamily="34" charset="0"/>
                      <a:ea typeface="Helvetica Neue Light" charset="0"/>
                      <a:cs typeface="Calibri" pitchFamily="34" charset="0"/>
                    </a:rPr>
                    <a:t>Less vandalism</a:t>
                  </a:r>
                </a:p>
              </p:txBody>
            </p:sp>
          </p:grpSp>
        </p:grpSp>
      </p:grpSp>
      <p:sp>
        <p:nvSpPr>
          <p:cNvPr id="44064" name="Rectangle 43"/>
          <p:cNvSpPr>
            <a:spLocks/>
          </p:cNvSpPr>
          <p:nvPr/>
        </p:nvSpPr>
        <p:spPr bwMode="auto">
          <a:xfrm>
            <a:off x="3131614" y="3962401"/>
            <a:ext cx="17525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a:r>
              <a:rPr lang="en-US" b="1" dirty="0">
                <a:latin typeface="Helvetica Neue" charset="0"/>
                <a:ea typeface="Helvetica Neue" charset="0"/>
                <a:cs typeface="Helvetica Neue" charset="0"/>
                <a:sym typeface="Helvetica Neue" charset="0"/>
              </a:rPr>
              <a:t>Two-three years</a:t>
            </a:r>
            <a:endParaRPr lang="en-US" b="1" dirty="0">
              <a:latin typeface="Helvetica Neue" charset="0"/>
              <a:ea typeface="Helvetica Neue" charset="0"/>
              <a:cs typeface="Helvetica Neue" charset="0"/>
              <a:sym typeface="Helvetica Neue" charset="0"/>
            </a:endParaRPr>
          </a:p>
        </p:txBody>
      </p:sp>
      <p:sp>
        <p:nvSpPr>
          <p:cNvPr id="44065" name="AutoShape 44"/>
          <p:cNvSpPr>
            <a:spLocks/>
          </p:cNvSpPr>
          <p:nvPr/>
        </p:nvSpPr>
        <p:spPr bwMode="auto">
          <a:xfrm>
            <a:off x="4953000" y="3986005"/>
            <a:ext cx="5029200" cy="266700"/>
          </a:xfrm>
          <a:prstGeom prst="rightArrow">
            <a:avLst>
              <a:gd name="adj1" fmla="val 64602"/>
              <a:gd name="adj2" fmla="val 146967"/>
            </a:avLst>
          </a:prstGeom>
          <a:solidFill>
            <a:srgbClr val="00AAE8"/>
          </a:solidFill>
          <a:ln>
            <a:noFill/>
          </a:ln>
          <a:extLst>
            <a:ext uri="{91240B29-F687-4F45-9708-019B960494DF}">
              <a14:hiddenLine xmlns:a14="http://schemas.microsoft.com/office/drawing/2010/main" w="25400">
                <a:solidFill>
                  <a:schemeClr val="tx1"/>
                </a:solidFill>
                <a:round/>
                <a:headEnd/>
                <a:tailEnd/>
              </a14:hiddenLine>
            </a:ext>
          </a:extLst>
        </p:spPr>
        <p:txBody>
          <a:bodyPr lIns="0" tIns="0" rIns="0" bIns="0"/>
          <a:lstStyle/>
          <a:p>
            <a:endParaRPr lang="en-US"/>
          </a:p>
        </p:txBody>
      </p:sp>
      <p:grpSp>
        <p:nvGrpSpPr>
          <p:cNvPr id="44066" name="Group 47"/>
          <p:cNvGrpSpPr>
            <a:grpSpLocks/>
          </p:cNvGrpSpPr>
          <p:nvPr/>
        </p:nvGrpSpPr>
        <p:grpSpPr bwMode="auto">
          <a:xfrm>
            <a:off x="3196802" y="4343194"/>
            <a:ext cx="1050131" cy="695325"/>
            <a:chOff x="0" y="0"/>
            <a:chExt cx="1176" cy="584"/>
          </a:xfrm>
        </p:grpSpPr>
        <p:sp>
          <p:nvSpPr>
            <p:cNvPr id="44073" name="AutoShape 45"/>
            <p:cNvSpPr>
              <a:spLocks/>
            </p:cNvSpPr>
            <p:nvPr/>
          </p:nvSpPr>
          <p:spPr bwMode="auto">
            <a:xfrm>
              <a:off x="0" y="0"/>
              <a:ext cx="1176" cy="584"/>
            </a:xfrm>
            <a:prstGeom prst="roundRect">
              <a:avLst>
                <a:gd name="adj" fmla="val 20546"/>
              </a:avLst>
            </a:prstGeom>
            <a:solidFill>
              <a:srgbClr val="377CCF"/>
            </a:solidFill>
            <a:ln>
              <a:noFill/>
            </a:ln>
            <a:extLst/>
          </p:spPr>
          <p:txBody>
            <a:bodyPr lIns="0" tIns="0" rIns="0" bIns="0"/>
            <a:lstStyle/>
            <a:p>
              <a:pPr algn="ctr"/>
              <a:endParaRPr lang="en-US" b="1" dirty="0">
                <a:solidFill>
                  <a:schemeClr val="bg1"/>
                </a:solidFill>
              </a:endParaRPr>
            </a:p>
          </p:txBody>
        </p:sp>
        <p:sp>
          <p:nvSpPr>
            <p:cNvPr id="44074" name="Rectangle 46"/>
            <p:cNvSpPr>
              <a:spLocks/>
            </p:cNvSpPr>
            <p:nvPr/>
          </p:nvSpPr>
          <p:spPr bwMode="auto">
            <a:xfrm>
              <a:off x="36" y="40"/>
              <a:ext cx="1104" cy="504"/>
            </a:xfrm>
            <a:prstGeom prst="rect">
              <a:avLst/>
            </a:prstGeom>
            <a:solidFill>
              <a:srgbClr val="377CCF"/>
            </a:solidFill>
            <a:ln>
              <a:noFill/>
            </a:ln>
            <a:extLst/>
          </p:spPr>
          <p:txBody>
            <a:bodyPr lIns="0" tIns="0" rIns="0" bIns="0"/>
            <a:lstStyle/>
            <a:p>
              <a:pPr algn="ctr"/>
              <a:r>
                <a:rPr lang="en-US" sz="1600" b="1" dirty="0">
                  <a:solidFill>
                    <a:schemeClr val="bg1"/>
                  </a:solidFill>
                  <a:latin typeface="Calibri" pitchFamily="34" charset="0"/>
                  <a:ea typeface="Helvetica Neue Light" charset="0"/>
                  <a:cs typeface="Calibri" pitchFamily="34" charset="0"/>
                </a:rPr>
                <a:t>ADHD averted</a:t>
              </a:r>
            </a:p>
          </p:txBody>
        </p:sp>
      </p:grpSp>
      <p:sp>
        <p:nvSpPr>
          <p:cNvPr id="44071" name="AutoShape 48"/>
          <p:cNvSpPr>
            <a:spLocks/>
          </p:cNvSpPr>
          <p:nvPr/>
        </p:nvSpPr>
        <p:spPr bwMode="auto">
          <a:xfrm>
            <a:off x="4318370" y="4343400"/>
            <a:ext cx="1450181" cy="723900"/>
          </a:xfrm>
          <a:prstGeom prst="roundRect">
            <a:avLst>
              <a:gd name="adj" fmla="val 19736"/>
            </a:avLst>
          </a:prstGeom>
          <a:solidFill>
            <a:srgbClr val="377CCF"/>
          </a:solidFill>
          <a:ln>
            <a:noFill/>
          </a:ln>
          <a:extLst/>
        </p:spPr>
        <p:txBody>
          <a:bodyPr lIns="0" tIns="0" rIns="0" bIns="0"/>
          <a:lstStyle/>
          <a:p>
            <a:pPr algn="ctr"/>
            <a:endParaRPr lang="en-US" b="1" dirty="0">
              <a:solidFill>
                <a:schemeClr val="bg1"/>
              </a:solidFill>
            </a:endParaRPr>
          </a:p>
        </p:txBody>
      </p:sp>
      <p:sp>
        <p:nvSpPr>
          <p:cNvPr id="44072" name="Rectangle 49"/>
          <p:cNvSpPr>
            <a:spLocks/>
          </p:cNvSpPr>
          <p:nvPr/>
        </p:nvSpPr>
        <p:spPr bwMode="auto">
          <a:xfrm>
            <a:off x="4350517" y="4371913"/>
            <a:ext cx="1385887" cy="542925"/>
          </a:xfrm>
          <a:prstGeom prst="rect">
            <a:avLst/>
          </a:prstGeom>
          <a:noFill/>
          <a:ln>
            <a:noFill/>
          </a:ln>
          <a:extLst/>
        </p:spPr>
        <p:txBody>
          <a:bodyPr lIns="0" tIns="0" rIns="0" bIns="0"/>
          <a:lstStyle/>
          <a:p>
            <a:pPr algn="ctr"/>
            <a:r>
              <a:rPr lang="en-US" sz="1600" b="1" dirty="0">
                <a:solidFill>
                  <a:schemeClr val="bg1"/>
                </a:solidFill>
                <a:latin typeface="Calibri" pitchFamily="34" charset="0"/>
                <a:ea typeface="Helvetica Neue Light" charset="0"/>
                <a:cs typeface="Calibri" pitchFamily="34" charset="0"/>
              </a:rPr>
              <a:t>Oppositional Defiance averted</a:t>
            </a:r>
          </a:p>
        </p:txBody>
      </p:sp>
      <p:sp>
        <p:nvSpPr>
          <p:cNvPr id="44069" name="AutoShape 51"/>
          <p:cNvSpPr>
            <a:spLocks/>
          </p:cNvSpPr>
          <p:nvPr/>
        </p:nvSpPr>
        <p:spPr bwMode="auto">
          <a:xfrm>
            <a:off x="5839989" y="4343400"/>
            <a:ext cx="1450181" cy="723900"/>
          </a:xfrm>
          <a:prstGeom prst="roundRect">
            <a:avLst>
              <a:gd name="adj" fmla="val 19736"/>
            </a:avLst>
          </a:prstGeom>
          <a:solidFill>
            <a:srgbClr val="377CCF"/>
          </a:solidFill>
          <a:ln>
            <a:noFill/>
          </a:ln>
          <a:extLst/>
        </p:spPr>
        <p:txBody>
          <a:bodyPr lIns="0" tIns="0" rIns="0" bIns="0"/>
          <a:lstStyle/>
          <a:p>
            <a:pPr algn="ctr"/>
            <a:endParaRPr lang="en-US" b="1" dirty="0">
              <a:solidFill>
                <a:schemeClr val="bg1"/>
              </a:solidFill>
            </a:endParaRPr>
          </a:p>
        </p:txBody>
      </p:sp>
      <p:sp>
        <p:nvSpPr>
          <p:cNvPr id="44070" name="Rectangle 52"/>
          <p:cNvSpPr>
            <a:spLocks/>
          </p:cNvSpPr>
          <p:nvPr/>
        </p:nvSpPr>
        <p:spPr bwMode="auto">
          <a:xfrm>
            <a:off x="5872136" y="4343401"/>
            <a:ext cx="1385887" cy="542925"/>
          </a:xfrm>
          <a:prstGeom prst="rect">
            <a:avLst/>
          </a:prstGeom>
          <a:noFill/>
          <a:ln>
            <a:noFill/>
          </a:ln>
          <a:extLst/>
        </p:spPr>
        <p:txBody>
          <a:bodyPr lIns="0" tIns="0" rIns="0" bIns="0"/>
          <a:lstStyle/>
          <a:p>
            <a:pPr algn="ctr"/>
            <a:r>
              <a:rPr lang="en-US" sz="1600" b="1" dirty="0">
                <a:solidFill>
                  <a:schemeClr val="bg1"/>
                </a:solidFill>
                <a:latin typeface="Calibri" pitchFamily="34" charset="0"/>
                <a:ea typeface="Helvetica Neue Light" charset="0"/>
                <a:cs typeface="Calibri" pitchFamily="34" charset="0"/>
              </a:rPr>
              <a:t>Special education averted</a:t>
            </a:r>
          </a:p>
        </p:txBody>
      </p:sp>
      <p:sp>
        <p:nvSpPr>
          <p:cNvPr id="44044" name="Rectangle 55"/>
          <p:cNvSpPr>
            <a:spLocks/>
          </p:cNvSpPr>
          <p:nvPr/>
        </p:nvSpPr>
        <p:spPr bwMode="auto">
          <a:xfrm>
            <a:off x="3117057" y="5336622"/>
            <a:ext cx="17953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algn="l"/>
            <a:r>
              <a:rPr lang="en-US" b="1" dirty="0">
                <a:latin typeface="Helvetica Neue" charset="0"/>
                <a:ea typeface="Helvetica Neue" charset="0"/>
                <a:cs typeface="Helvetica Neue" charset="0"/>
                <a:sym typeface="Helvetica Neue" charset="0"/>
              </a:rPr>
              <a:t>5-15 years</a:t>
            </a:r>
            <a:r>
              <a:rPr lang="en-US" b="1" dirty="0">
                <a:solidFill>
                  <a:schemeClr val="bg1"/>
                </a:solidFill>
                <a:latin typeface="Helvetica Neue" charset="0"/>
                <a:ea typeface="Helvetica Neue" charset="0"/>
                <a:cs typeface="Helvetica Neue" charset="0"/>
                <a:sym typeface="Helvetica Neue" charset="0"/>
              </a:rPr>
              <a:t> years</a:t>
            </a:r>
            <a:endParaRPr lang="en-US" b="1" dirty="0">
              <a:solidFill>
                <a:schemeClr val="bg1"/>
              </a:solidFill>
              <a:latin typeface="Helvetica Neue" charset="0"/>
              <a:ea typeface="Helvetica Neue" charset="0"/>
              <a:cs typeface="Helvetica Neue" charset="0"/>
              <a:sym typeface="Helvetica Neue" charset="0"/>
            </a:endParaRPr>
          </a:p>
        </p:txBody>
      </p:sp>
      <p:sp>
        <p:nvSpPr>
          <p:cNvPr id="44045" name="AutoShape 56"/>
          <p:cNvSpPr>
            <a:spLocks/>
          </p:cNvSpPr>
          <p:nvPr/>
        </p:nvSpPr>
        <p:spPr bwMode="auto">
          <a:xfrm>
            <a:off x="4383801" y="5360226"/>
            <a:ext cx="5750719" cy="266700"/>
          </a:xfrm>
          <a:prstGeom prst="rightArrow">
            <a:avLst>
              <a:gd name="adj1" fmla="val 64602"/>
              <a:gd name="adj2" fmla="val 146944"/>
            </a:avLst>
          </a:prstGeom>
          <a:solidFill>
            <a:srgbClr val="00AAE8"/>
          </a:solidFill>
          <a:ln>
            <a:noFill/>
          </a:ln>
          <a:extLst>
            <a:ext uri="{91240B29-F687-4F45-9708-019B960494DF}">
              <a14:hiddenLine xmlns:a14="http://schemas.microsoft.com/office/drawing/2010/main" w="25400">
                <a:solidFill>
                  <a:schemeClr val="tx1"/>
                </a:solidFill>
                <a:round/>
                <a:headEnd/>
                <a:tailEnd/>
              </a14:hiddenLine>
            </a:ext>
          </a:extLst>
        </p:spPr>
        <p:txBody>
          <a:bodyPr lIns="0" tIns="0" rIns="0" bIns="0"/>
          <a:lstStyle/>
          <a:p>
            <a:endParaRPr lang="en-US" b="1" dirty="0">
              <a:solidFill>
                <a:schemeClr val="bg1"/>
              </a:solidFill>
            </a:endParaRPr>
          </a:p>
        </p:txBody>
      </p:sp>
      <p:grpSp>
        <p:nvGrpSpPr>
          <p:cNvPr id="44046" name="Group 59"/>
          <p:cNvGrpSpPr>
            <a:grpSpLocks/>
          </p:cNvGrpSpPr>
          <p:nvPr/>
        </p:nvGrpSpPr>
        <p:grpSpPr bwMode="auto">
          <a:xfrm>
            <a:off x="3145632" y="5703127"/>
            <a:ext cx="835819" cy="695325"/>
            <a:chOff x="0" y="0"/>
            <a:chExt cx="936" cy="584"/>
          </a:xfrm>
        </p:grpSpPr>
        <p:sp>
          <p:nvSpPr>
            <p:cNvPr id="44062" name="AutoShape 57"/>
            <p:cNvSpPr>
              <a:spLocks/>
            </p:cNvSpPr>
            <p:nvPr/>
          </p:nvSpPr>
          <p:spPr bwMode="auto">
            <a:xfrm>
              <a:off x="0" y="0"/>
              <a:ext cx="936" cy="584"/>
            </a:xfrm>
            <a:prstGeom prst="roundRect">
              <a:avLst>
                <a:gd name="adj" fmla="val 20546"/>
              </a:avLst>
            </a:prstGeom>
            <a:solidFill>
              <a:srgbClr val="377CCF"/>
            </a:solidFill>
            <a:ln>
              <a:noFill/>
            </a:ln>
            <a:extLst/>
          </p:spPr>
          <p:txBody>
            <a:bodyPr lIns="0" tIns="0" rIns="0" bIns="0"/>
            <a:lstStyle/>
            <a:p>
              <a:pPr algn="ctr"/>
              <a:endParaRPr lang="en-US" b="1" dirty="0">
                <a:solidFill>
                  <a:schemeClr val="bg1"/>
                </a:solidFill>
              </a:endParaRPr>
            </a:p>
          </p:txBody>
        </p:sp>
        <p:sp>
          <p:nvSpPr>
            <p:cNvPr id="44063" name="Rectangle 58"/>
            <p:cNvSpPr>
              <a:spLocks/>
            </p:cNvSpPr>
            <p:nvPr/>
          </p:nvSpPr>
          <p:spPr bwMode="auto">
            <a:xfrm>
              <a:off x="36" y="40"/>
              <a:ext cx="864" cy="504"/>
            </a:xfrm>
            <a:prstGeom prst="rect">
              <a:avLst/>
            </a:prstGeom>
            <a:solidFill>
              <a:srgbClr val="377CCF"/>
            </a:solidFill>
            <a:ln>
              <a:noFill/>
            </a:ln>
            <a:extLst/>
          </p:spPr>
          <p:txBody>
            <a:bodyPr lIns="0" tIns="0" rIns="0" bIns="0"/>
            <a:lstStyle/>
            <a:p>
              <a:pPr algn="ctr"/>
              <a:r>
                <a:rPr lang="en-US" sz="1600" b="1" dirty="0">
                  <a:solidFill>
                    <a:schemeClr val="bg1"/>
                  </a:solidFill>
                  <a:latin typeface="Calibri" pitchFamily="34" charset="0"/>
                  <a:ea typeface="Helvetica Neue Light" charset="0"/>
                  <a:cs typeface="Calibri" pitchFamily="34" charset="0"/>
                </a:rPr>
                <a:t>No tobacco</a:t>
              </a:r>
            </a:p>
          </p:txBody>
        </p:sp>
      </p:grpSp>
      <p:grpSp>
        <p:nvGrpSpPr>
          <p:cNvPr id="44047" name="Group 62"/>
          <p:cNvGrpSpPr>
            <a:grpSpLocks/>
          </p:cNvGrpSpPr>
          <p:nvPr/>
        </p:nvGrpSpPr>
        <p:grpSpPr bwMode="auto">
          <a:xfrm>
            <a:off x="4060031" y="5698363"/>
            <a:ext cx="728662" cy="704850"/>
            <a:chOff x="0" y="0"/>
            <a:chExt cx="816" cy="592"/>
          </a:xfrm>
        </p:grpSpPr>
        <p:sp>
          <p:nvSpPr>
            <p:cNvPr id="44060" name="AutoShape 60"/>
            <p:cNvSpPr>
              <a:spLocks/>
            </p:cNvSpPr>
            <p:nvPr/>
          </p:nvSpPr>
          <p:spPr bwMode="auto">
            <a:xfrm>
              <a:off x="0" y="0"/>
              <a:ext cx="816" cy="592"/>
            </a:xfrm>
            <a:prstGeom prst="roundRect">
              <a:avLst>
                <a:gd name="adj" fmla="val 20269"/>
              </a:avLst>
            </a:prstGeom>
            <a:solidFill>
              <a:srgbClr val="377CCF"/>
            </a:solidFill>
            <a:ln>
              <a:noFill/>
            </a:ln>
            <a:extLst/>
          </p:spPr>
          <p:txBody>
            <a:bodyPr lIns="0" tIns="0" rIns="0" bIns="0"/>
            <a:lstStyle/>
            <a:p>
              <a:pPr algn="ctr"/>
              <a:endParaRPr lang="en-US" b="1" dirty="0">
                <a:solidFill>
                  <a:schemeClr val="bg1"/>
                </a:solidFill>
              </a:endParaRPr>
            </a:p>
          </p:txBody>
        </p:sp>
        <p:sp>
          <p:nvSpPr>
            <p:cNvPr id="44061" name="Rectangle 61"/>
            <p:cNvSpPr>
              <a:spLocks/>
            </p:cNvSpPr>
            <p:nvPr/>
          </p:nvSpPr>
          <p:spPr bwMode="auto">
            <a:xfrm>
              <a:off x="36" y="68"/>
              <a:ext cx="744" cy="456"/>
            </a:xfrm>
            <a:prstGeom prst="rect">
              <a:avLst/>
            </a:prstGeom>
            <a:solidFill>
              <a:srgbClr val="377CCF"/>
            </a:solidFill>
            <a:ln>
              <a:noFill/>
            </a:ln>
            <a:extLst/>
          </p:spPr>
          <p:txBody>
            <a:bodyPr lIns="0" tIns="0" rIns="0" bIns="0"/>
            <a:lstStyle/>
            <a:p>
              <a:pPr algn="ctr"/>
              <a:r>
                <a:rPr lang="en-US" sz="1600" b="1" dirty="0">
                  <a:solidFill>
                    <a:schemeClr val="bg1"/>
                  </a:solidFill>
                  <a:latin typeface="Calibri" pitchFamily="34" charset="0"/>
                  <a:ea typeface="Helvetica Neue Light" charset="0"/>
                  <a:cs typeface="Calibri" pitchFamily="34" charset="0"/>
                </a:rPr>
                <a:t>Less alcohol</a:t>
              </a:r>
            </a:p>
          </p:txBody>
        </p:sp>
      </p:grpSp>
      <p:sp>
        <p:nvSpPr>
          <p:cNvPr id="44058" name="AutoShape 63"/>
          <p:cNvSpPr>
            <a:spLocks/>
          </p:cNvSpPr>
          <p:nvPr/>
        </p:nvSpPr>
        <p:spPr bwMode="auto">
          <a:xfrm>
            <a:off x="4867275" y="5676900"/>
            <a:ext cx="1257300" cy="723900"/>
          </a:xfrm>
          <a:prstGeom prst="roundRect">
            <a:avLst>
              <a:gd name="adj" fmla="val 19736"/>
            </a:avLst>
          </a:prstGeom>
          <a:solidFill>
            <a:srgbClr val="377CCF"/>
          </a:solidFill>
          <a:ln>
            <a:noFill/>
          </a:ln>
          <a:extLst/>
        </p:spPr>
        <p:txBody>
          <a:bodyPr lIns="0" tIns="0" rIns="0" bIns="0"/>
          <a:lstStyle/>
          <a:p>
            <a:pPr algn="ctr"/>
            <a:endParaRPr lang="en-US" b="1" dirty="0">
              <a:solidFill>
                <a:schemeClr val="bg1"/>
              </a:solidFill>
            </a:endParaRPr>
          </a:p>
        </p:txBody>
      </p:sp>
      <p:sp>
        <p:nvSpPr>
          <p:cNvPr id="44059" name="Rectangle 64"/>
          <p:cNvSpPr>
            <a:spLocks/>
          </p:cNvSpPr>
          <p:nvPr/>
        </p:nvSpPr>
        <p:spPr bwMode="auto">
          <a:xfrm>
            <a:off x="4899422" y="5691251"/>
            <a:ext cx="1193006" cy="542925"/>
          </a:xfrm>
          <a:prstGeom prst="rect">
            <a:avLst/>
          </a:prstGeom>
          <a:noFill/>
          <a:ln>
            <a:noFill/>
          </a:ln>
          <a:extLst/>
        </p:spPr>
        <p:txBody>
          <a:bodyPr lIns="0" tIns="0" rIns="0" bIns="0"/>
          <a:lstStyle/>
          <a:p>
            <a:pPr algn="ctr"/>
            <a:r>
              <a:rPr lang="en-US" sz="1600" b="1" dirty="0">
                <a:solidFill>
                  <a:schemeClr val="bg1"/>
                </a:solidFill>
                <a:latin typeface="Calibri" pitchFamily="34" charset="0"/>
                <a:ea typeface="Helvetica Neue Light" charset="0"/>
                <a:cs typeface="Calibri" pitchFamily="34" charset="0"/>
              </a:rPr>
              <a:t>Fewer conduct </a:t>
            </a:r>
            <a:r>
              <a:rPr lang="en-US" sz="1600" b="1" dirty="0">
                <a:solidFill>
                  <a:schemeClr val="bg1"/>
                </a:solidFill>
                <a:latin typeface="Calibri" pitchFamily="34" charset="0"/>
                <a:ea typeface="Helvetica Neue Light" charset="0"/>
                <a:cs typeface="Calibri" pitchFamily="34" charset="0"/>
              </a:rPr>
              <a:t>disorders</a:t>
            </a:r>
          </a:p>
        </p:txBody>
      </p:sp>
      <p:grpSp>
        <p:nvGrpSpPr>
          <p:cNvPr id="44049" name="Group 68"/>
          <p:cNvGrpSpPr>
            <a:grpSpLocks/>
          </p:cNvGrpSpPr>
          <p:nvPr/>
        </p:nvGrpSpPr>
        <p:grpSpPr bwMode="auto">
          <a:xfrm>
            <a:off x="6203157" y="5688838"/>
            <a:ext cx="1050131" cy="723900"/>
            <a:chOff x="0" y="0"/>
            <a:chExt cx="1176" cy="608"/>
          </a:xfrm>
        </p:grpSpPr>
        <p:sp>
          <p:nvSpPr>
            <p:cNvPr id="44056" name="AutoShape 66"/>
            <p:cNvSpPr>
              <a:spLocks/>
            </p:cNvSpPr>
            <p:nvPr/>
          </p:nvSpPr>
          <p:spPr bwMode="auto">
            <a:xfrm>
              <a:off x="0" y="0"/>
              <a:ext cx="1176" cy="608"/>
            </a:xfrm>
            <a:prstGeom prst="roundRect">
              <a:avLst>
                <a:gd name="adj" fmla="val 19736"/>
              </a:avLst>
            </a:prstGeom>
            <a:solidFill>
              <a:srgbClr val="377CCF"/>
            </a:solidFill>
            <a:ln>
              <a:noFill/>
            </a:ln>
            <a:extLst/>
          </p:spPr>
          <p:txBody>
            <a:bodyPr lIns="0" tIns="0" rIns="0" bIns="0"/>
            <a:lstStyle/>
            <a:p>
              <a:pPr algn="ctr"/>
              <a:endParaRPr lang="en-US" b="1" dirty="0">
                <a:solidFill>
                  <a:schemeClr val="bg1"/>
                </a:solidFill>
              </a:endParaRPr>
            </a:p>
          </p:txBody>
        </p:sp>
        <p:sp>
          <p:nvSpPr>
            <p:cNvPr id="44057" name="Rectangle 67"/>
            <p:cNvSpPr>
              <a:spLocks/>
            </p:cNvSpPr>
            <p:nvPr/>
          </p:nvSpPr>
          <p:spPr bwMode="auto">
            <a:xfrm>
              <a:off x="36" y="76"/>
              <a:ext cx="1104" cy="456"/>
            </a:xfrm>
            <a:prstGeom prst="rect">
              <a:avLst/>
            </a:prstGeom>
            <a:solidFill>
              <a:srgbClr val="377CCF"/>
            </a:solidFill>
            <a:ln>
              <a:noFill/>
            </a:ln>
            <a:extLst/>
          </p:spPr>
          <p:txBody>
            <a:bodyPr lIns="0" tIns="0" rIns="0" bIns="0"/>
            <a:lstStyle/>
            <a:p>
              <a:pPr algn="ctr"/>
              <a:r>
                <a:rPr lang="en-US" sz="1600" b="1" dirty="0">
                  <a:solidFill>
                    <a:schemeClr val="bg1"/>
                  </a:solidFill>
                  <a:latin typeface="Calibri" pitchFamily="34" charset="0"/>
                  <a:ea typeface="Helvetica Neue Light" charset="0"/>
                  <a:cs typeface="Calibri" pitchFamily="34" charset="0"/>
                </a:rPr>
                <a:t>Less depression</a:t>
              </a:r>
            </a:p>
          </p:txBody>
        </p:sp>
      </p:grpSp>
      <p:sp>
        <p:nvSpPr>
          <p:cNvPr id="44054" name="AutoShape 69"/>
          <p:cNvSpPr>
            <a:spLocks/>
          </p:cNvSpPr>
          <p:nvPr/>
        </p:nvSpPr>
        <p:spPr bwMode="auto">
          <a:xfrm>
            <a:off x="7331869" y="5688838"/>
            <a:ext cx="1350169" cy="723900"/>
          </a:xfrm>
          <a:prstGeom prst="roundRect">
            <a:avLst>
              <a:gd name="adj" fmla="val 19736"/>
            </a:avLst>
          </a:prstGeom>
          <a:solidFill>
            <a:srgbClr val="377CCF"/>
          </a:solidFill>
          <a:ln>
            <a:noFill/>
          </a:ln>
          <a:extLst/>
        </p:spPr>
        <p:txBody>
          <a:bodyPr lIns="0" tIns="0" rIns="0" bIns="0"/>
          <a:lstStyle/>
          <a:p>
            <a:pPr algn="ctr"/>
            <a:endParaRPr lang="en-US" b="1" dirty="0">
              <a:solidFill>
                <a:schemeClr val="bg1"/>
              </a:solidFill>
            </a:endParaRPr>
          </a:p>
        </p:txBody>
      </p:sp>
      <p:sp>
        <p:nvSpPr>
          <p:cNvPr id="44055" name="Rectangle 70"/>
          <p:cNvSpPr>
            <a:spLocks/>
          </p:cNvSpPr>
          <p:nvPr/>
        </p:nvSpPr>
        <p:spPr bwMode="auto">
          <a:xfrm>
            <a:off x="7364016" y="5715001"/>
            <a:ext cx="1285875" cy="542925"/>
          </a:xfrm>
          <a:prstGeom prst="rect">
            <a:avLst/>
          </a:prstGeom>
          <a:noFill/>
          <a:ln>
            <a:noFill/>
          </a:ln>
          <a:extLst/>
        </p:spPr>
        <p:txBody>
          <a:bodyPr lIns="0" tIns="0" rIns="0" bIns="0"/>
          <a:lstStyle/>
          <a:p>
            <a:pPr algn="ctr"/>
            <a:r>
              <a:rPr lang="en-US" sz="1600" b="1" dirty="0">
                <a:solidFill>
                  <a:schemeClr val="bg1"/>
                </a:solidFill>
                <a:latin typeface="Calibri" pitchFamily="34" charset="0"/>
                <a:ea typeface="Helvetica Neue Light" charset="0"/>
                <a:cs typeface="Calibri" pitchFamily="34" charset="0"/>
              </a:rPr>
              <a:t>Less crime, violence, suicide</a:t>
            </a:r>
          </a:p>
        </p:txBody>
      </p:sp>
      <p:sp>
        <p:nvSpPr>
          <p:cNvPr id="44052" name="AutoShape 72"/>
          <p:cNvSpPr>
            <a:spLocks/>
          </p:cNvSpPr>
          <p:nvPr/>
        </p:nvSpPr>
        <p:spPr bwMode="auto">
          <a:xfrm>
            <a:off x="8760619" y="5688838"/>
            <a:ext cx="1350169" cy="723900"/>
          </a:xfrm>
          <a:prstGeom prst="roundRect">
            <a:avLst>
              <a:gd name="adj" fmla="val 19736"/>
            </a:avLst>
          </a:prstGeom>
          <a:solidFill>
            <a:srgbClr val="377CCF"/>
          </a:solidFill>
          <a:ln>
            <a:noFill/>
          </a:ln>
          <a:extLst/>
        </p:spPr>
        <p:txBody>
          <a:bodyPr lIns="0" tIns="0" rIns="0" bIns="0"/>
          <a:lstStyle/>
          <a:p>
            <a:pPr algn="ctr"/>
            <a:endParaRPr lang="en-US" b="1" dirty="0">
              <a:solidFill>
                <a:schemeClr val="bg1"/>
              </a:solidFill>
            </a:endParaRPr>
          </a:p>
        </p:txBody>
      </p:sp>
      <p:sp>
        <p:nvSpPr>
          <p:cNvPr id="44053" name="Rectangle 73"/>
          <p:cNvSpPr>
            <a:spLocks/>
          </p:cNvSpPr>
          <p:nvPr/>
        </p:nvSpPr>
        <p:spPr bwMode="auto">
          <a:xfrm>
            <a:off x="8792766" y="5715001"/>
            <a:ext cx="1285875" cy="542925"/>
          </a:xfrm>
          <a:prstGeom prst="rect">
            <a:avLst/>
          </a:prstGeom>
          <a:noFill/>
          <a:ln>
            <a:noFill/>
          </a:ln>
          <a:extLst/>
        </p:spPr>
        <p:txBody>
          <a:bodyPr lIns="0" tIns="0" rIns="0" bIns="0"/>
          <a:lstStyle/>
          <a:p>
            <a:pPr algn="ctr"/>
            <a:r>
              <a:rPr lang="en-US" sz="1600" b="1" dirty="0">
                <a:solidFill>
                  <a:schemeClr val="bg1"/>
                </a:solidFill>
                <a:latin typeface="Calibri" pitchFamily="34" charset="0"/>
                <a:ea typeface="Helvetica Neue Light" charset="0"/>
                <a:cs typeface="Calibri" pitchFamily="34" charset="0"/>
              </a:rPr>
              <a:t>High school graduation &amp; university</a:t>
            </a:r>
          </a:p>
        </p:txBody>
      </p:sp>
      <p:sp>
        <p:nvSpPr>
          <p:cNvPr id="2" name="Title 1"/>
          <p:cNvSpPr>
            <a:spLocks noGrp="1"/>
          </p:cNvSpPr>
          <p:nvPr>
            <p:ph type="title"/>
          </p:nvPr>
        </p:nvSpPr>
        <p:spPr>
          <a:xfrm>
            <a:off x="1981200" y="277814"/>
            <a:ext cx="8229600" cy="750887"/>
          </a:xfrm>
        </p:spPr>
        <p:txBody>
          <a:bodyPr>
            <a:normAutofit/>
          </a:bodyPr>
          <a:lstStyle/>
          <a:p>
            <a:r>
              <a:rPr lang="en-US" dirty="0" smtClean="0"/>
              <a:t>Timeline of benefits</a:t>
            </a:r>
            <a:endParaRPr lang="en-US" dirty="0"/>
          </a:p>
        </p:txBody>
      </p:sp>
      <p:sp>
        <p:nvSpPr>
          <p:cNvPr id="3" name="Slide Number Placeholder 2"/>
          <p:cNvSpPr>
            <a:spLocks noGrp="1"/>
          </p:cNvSpPr>
          <p:nvPr>
            <p:ph type="sldNum" sz="quarter" idx="12"/>
          </p:nvPr>
        </p:nvSpPr>
        <p:spPr/>
        <p:txBody>
          <a:bodyPr/>
          <a:lstStyle/>
          <a:p>
            <a:fld id="{4BA82AFF-FFC2-9B46-B420-19DBFF95B2AE}" type="slidenum">
              <a:rPr lang="en-US" smtClean="0"/>
              <a:t>22</a:t>
            </a:fld>
            <a:endParaRPr lang="en-US"/>
          </a:p>
        </p:txBody>
      </p:sp>
    </p:spTree>
    <p:extLst>
      <p:ext uri="{BB962C8B-B14F-4D97-AF65-F5344CB8AC3E}">
        <p14:creationId xmlns:p14="http://schemas.microsoft.com/office/powerpoint/2010/main" val="4187854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However, simply widely implementing nurturing programs is not enough, if our societies continue to harm millions.</a:t>
            </a:r>
            <a:endParaRPr lang="en-US" dirty="0"/>
          </a:p>
        </p:txBody>
      </p:sp>
      <p:sp>
        <p:nvSpPr>
          <p:cNvPr id="5" name="Text Placeholder 4"/>
          <p:cNvSpPr>
            <a:spLocks noGrp="1"/>
          </p:cNvSpPr>
          <p:nvPr>
            <p:ph type="body" idx="1"/>
          </p:nvPr>
        </p:nvSpPr>
        <p:spPr/>
        <p:txBody>
          <a:bodyPr>
            <a:normAutofit/>
          </a:bodyPr>
          <a:lstStyle/>
          <a:p>
            <a:endParaRPr lang="en-US" sz="3200" dirty="0"/>
          </a:p>
        </p:txBody>
      </p:sp>
    </p:spTree>
    <p:extLst>
      <p:ext uri="{BB962C8B-B14F-4D97-AF65-F5344CB8AC3E}">
        <p14:creationId xmlns:p14="http://schemas.microsoft.com/office/powerpoint/2010/main" val="6674545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
            </a:r>
            <a:r>
              <a:rPr lang="en-US" dirty="0" smtClean="0"/>
              <a:t>e </a:t>
            </a:r>
            <a:r>
              <a:rPr lang="en-US" dirty="0" smtClean="0"/>
              <a:t>need to understand how capitalism took us where we didn’t want to go. </a:t>
            </a:r>
            <a:endParaRPr lang="en-US" dirty="0"/>
          </a:p>
        </p:txBody>
      </p:sp>
      <p:sp>
        <p:nvSpPr>
          <p:cNvPr id="3" name="Text Placeholder 2"/>
          <p:cNvSpPr>
            <a:spLocks noGrp="1"/>
          </p:cNvSpPr>
          <p:nvPr>
            <p:ph type="body" idx="1"/>
          </p:nvPr>
        </p:nvSpPr>
        <p:spPr>
          <a:xfrm>
            <a:off x="673908" y="4622713"/>
            <a:ext cx="10515600" cy="1500187"/>
          </a:xfrm>
        </p:spPr>
        <p:txBody>
          <a:bodyPr>
            <a:normAutofit/>
          </a:bodyPr>
          <a:lstStyle/>
          <a:p>
            <a:r>
              <a:rPr lang="en-US" sz="3200" dirty="0" smtClean="0">
                <a:solidFill>
                  <a:srgbClr val="0070C0"/>
                </a:solidFill>
              </a:rPr>
              <a:t>The Rise of the Conservative Billionaire Coalition</a:t>
            </a:r>
            <a:endParaRPr lang="en-US" sz="3200" dirty="0">
              <a:solidFill>
                <a:srgbClr val="0070C0"/>
              </a:solidFill>
            </a:endParaRPr>
          </a:p>
        </p:txBody>
      </p:sp>
    </p:spTree>
    <p:extLst>
      <p:ext uri="{BB962C8B-B14F-4D97-AF65-F5344CB8AC3E}">
        <p14:creationId xmlns:p14="http://schemas.microsoft.com/office/powerpoint/2010/main" val="13679914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66912" y="695325"/>
            <a:ext cx="8258175" cy="5467350"/>
          </a:xfrm>
          <a:prstGeom prst="rect">
            <a:avLst/>
          </a:prstGeom>
        </p:spPr>
      </p:pic>
    </p:spTree>
    <p:extLst>
      <p:ext uri="{BB962C8B-B14F-4D97-AF65-F5344CB8AC3E}">
        <p14:creationId xmlns:p14="http://schemas.microsoft.com/office/powerpoint/2010/main" val="3362782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534" y="211667"/>
            <a:ext cx="12073466" cy="6544733"/>
          </a:xfrm>
          <a:prstGeom prst="rect">
            <a:avLst/>
          </a:prstGeom>
        </p:spPr>
      </p:pic>
      <p:sp>
        <p:nvSpPr>
          <p:cNvPr id="3" name="TextBox 2"/>
          <p:cNvSpPr txBox="1"/>
          <p:nvPr/>
        </p:nvSpPr>
        <p:spPr>
          <a:xfrm>
            <a:off x="508001" y="5588000"/>
            <a:ext cx="4483100" cy="369332"/>
          </a:xfrm>
          <a:prstGeom prst="rect">
            <a:avLst/>
          </a:prstGeom>
          <a:noFill/>
        </p:spPr>
        <p:txBody>
          <a:bodyPr wrap="square" rtlCol="0">
            <a:spAutoFit/>
          </a:bodyPr>
          <a:lstStyle/>
          <a:p>
            <a:r>
              <a:rPr lang="en-US" dirty="0" smtClean="0"/>
              <a:t>Source:  Children’s Defense Fund</a:t>
            </a:r>
            <a:endParaRPr lang="en-US" dirty="0"/>
          </a:p>
        </p:txBody>
      </p:sp>
    </p:spTree>
    <p:extLst>
      <p:ext uri="{BB962C8B-B14F-4D97-AF65-F5344CB8AC3E}">
        <p14:creationId xmlns:p14="http://schemas.microsoft.com/office/powerpoint/2010/main" val="14947808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7976"/>
            <a:ext cx="8610600" cy="1139825"/>
          </a:xfrm>
        </p:spPr>
        <p:txBody>
          <a:bodyPr>
            <a:noAutofit/>
          </a:bodyPr>
          <a:lstStyle/>
          <a:p>
            <a:pPr>
              <a:lnSpc>
                <a:spcPct val="90000"/>
              </a:lnSpc>
              <a:defRPr/>
            </a:pPr>
            <a:r>
              <a:rPr lang="en-US" altLang="en-US" sz="3600" dirty="0">
                <a:solidFill>
                  <a:srgbClr val="0C6414"/>
                </a:solidFill>
              </a:rPr>
              <a:t>Health and social problems are closely related to inequality in rich countries</a:t>
            </a:r>
            <a:r>
              <a:rPr lang="en-US" altLang="en-US" sz="3600" baseline="30000" dirty="0">
                <a:solidFill>
                  <a:srgbClr val="0C6414"/>
                </a:solidFill>
              </a:rPr>
              <a:t>38</a:t>
            </a:r>
            <a:endParaRPr lang="en-US" altLang="en-US" sz="2400" dirty="0">
              <a:solidFill>
                <a:srgbClr val="0C6414"/>
              </a:solidFill>
            </a:endParaRPr>
          </a:p>
        </p:txBody>
      </p:sp>
      <p:grpSp>
        <p:nvGrpSpPr>
          <p:cNvPr id="42" name="Group 41"/>
          <p:cNvGrpSpPr/>
          <p:nvPr/>
        </p:nvGrpSpPr>
        <p:grpSpPr>
          <a:xfrm>
            <a:off x="1981200" y="1642604"/>
            <a:ext cx="8077200" cy="4681997"/>
            <a:chOff x="457200" y="1642603"/>
            <a:chExt cx="8077200" cy="4681997"/>
          </a:xfrm>
        </p:grpSpPr>
        <p:sp>
          <p:nvSpPr>
            <p:cNvPr id="16" name="TextBox 15"/>
            <p:cNvSpPr txBox="1"/>
            <p:nvPr/>
          </p:nvSpPr>
          <p:spPr>
            <a:xfrm rot="16200000">
              <a:off x="-506344" y="3303658"/>
              <a:ext cx="2895602" cy="707886"/>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CC9900">
                      <a:lumMod val="75000"/>
                    </a:srgbClr>
                  </a:solidFill>
                  <a:effectLst/>
                  <a:uLnTx/>
                  <a:uFillTx/>
                  <a:latin typeface="Arial" charset="0"/>
                  <a:ea typeface="+mn-ea"/>
                  <a:cs typeface="+mn-cs"/>
                </a:rPr>
                <a:t>Index of health and social problems</a:t>
              </a:r>
            </a:p>
          </p:txBody>
        </p:sp>
        <p:sp>
          <p:nvSpPr>
            <p:cNvPr id="17" name="TextBox 16"/>
            <p:cNvSpPr txBox="1"/>
            <p:nvPr/>
          </p:nvSpPr>
          <p:spPr>
            <a:xfrm>
              <a:off x="457200" y="1642603"/>
              <a:ext cx="914400" cy="369332"/>
            </a:xfrm>
            <a:prstGeom prst="rect">
              <a:avLst/>
            </a:prstGeom>
            <a:solidFill>
              <a:schemeClr val="bg1"/>
            </a:solid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CC9900">
                      <a:lumMod val="75000"/>
                    </a:srgbClr>
                  </a:solidFill>
                  <a:effectLst/>
                  <a:uLnTx/>
                  <a:uFillTx/>
                  <a:latin typeface="Arial" charset="0"/>
                  <a:ea typeface="+mn-ea"/>
                  <a:cs typeface="+mn-cs"/>
                </a:rPr>
                <a:t>Worse</a:t>
              </a:r>
            </a:p>
          </p:txBody>
        </p:sp>
        <p:sp>
          <p:nvSpPr>
            <p:cNvPr id="18" name="TextBox 17"/>
            <p:cNvSpPr txBox="1"/>
            <p:nvPr/>
          </p:nvSpPr>
          <p:spPr>
            <a:xfrm>
              <a:off x="457200" y="5410200"/>
              <a:ext cx="914400" cy="369332"/>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CC9900">
                      <a:lumMod val="75000"/>
                    </a:srgbClr>
                  </a:solidFill>
                  <a:effectLst/>
                  <a:uLnTx/>
                  <a:uFillTx/>
                  <a:latin typeface="Arial" charset="0"/>
                  <a:ea typeface="+mn-ea"/>
                  <a:cs typeface="+mn-cs"/>
                </a:rPr>
                <a:t>Better</a:t>
              </a:r>
            </a:p>
          </p:txBody>
        </p:sp>
        <p:grpSp>
          <p:nvGrpSpPr>
            <p:cNvPr id="9" name="Group 53"/>
            <p:cNvGrpSpPr/>
            <p:nvPr/>
          </p:nvGrpSpPr>
          <p:grpSpPr>
            <a:xfrm>
              <a:off x="1447800" y="1752600"/>
              <a:ext cx="7086600" cy="4114801"/>
              <a:chOff x="1447800" y="1752600"/>
              <a:chExt cx="7086600" cy="4114801"/>
            </a:xfrm>
          </p:grpSpPr>
          <p:grpSp>
            <p:nvGrpSpPr>
              <p:cNvPr id="10" name="Group 29"/>
              <p:cNvGrpSpPr/>
              <p:nvPr/>
            </p:nvGrpSpPr>
            <p:grpSpPr>
              <a:xfrm>
                <a:off x="1447800" y="1752600"/>
                <a:ext cx="76200" cy="4038600"/>
                <a:chOff x="1447800" y="1752600"/>
                <a:chExt cx="76200" cy="4038600"/>
              </a:xfrm>
            </p:grpSpPr>
            <p:cxnSp>
              <p:nvCxnSpPr>
                <p:cNvPr id="5" name="Straight Connector 4"/>
                <p:cNvCxnSpPr/>
                <p:nvPr/>
              </p:nvCxnSpPr>
              <p:spPr>
                <a:xfrm rot="5400000">
                  <a:off x="-495300" y="3771900"/>
                  <a:ext cx="403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447800" y="1905000"/>
                  <a:ext cx="76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447800" y="5546560"/>
                  <a:ext cx="76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447800" y="4953000"/>
                  <a:ext cx="76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447800" y="4359440"/>
                  <a:ext cx="76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447800" y="3765880"/>
                  <a:ext cx="76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447800" y="3172320"/>
                  <a:ext cx="76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447800" y="2578760"/>
                  <a:ext cx="7620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nvGrpSpPr>
              <p:cNvPr id="11" name="Group 48"/>
              <p:cNvGrpSpPr/>
              <p:nvPr/>
            </p:nvGrpSpPr>
            <p:grpSpPr>
              <a:xfrm>
                <a:off x="1524000" y="5791200"/>
                <a:ext cx="7010400" cy="76201"/>
                <a:chOff x="1524000" y="5791200"/>
                <a:chExt cx="7010400" cy="76201"/>
              </a:xfrm>
            </p:grpSpPr>
            <p:grpSp>
              <p:nvGrpSpPr>
                <p:cNvPr id="12" name="Group 30"/>
                <p:cNvGrpSpPr/>
                <p:nvPr/>
              </p:nvGrpSpPr>
              <p:grpSpPr>
                <a:xfrm rot="16200000">
                  <a:off x="3505200" y="3810000"/>
                  <a:ext cx="76200" cy="4038600"/>
                  <a:chOff x="1447800" y="1752600"/>
                  <a:chExt cx="76200" cy="4038600"/>
                </a:xfrm>
              </p:grpSpPr>
              <p:cxnSp>
                <p:nvCxnSpPr>
                  <p:cNvPr id="32" name="Straight Connector 31"/>
                  <p:cNvCxnSpPr/>
                  <p:nvPr/>
                </p:nvCxnSpPr>
                <p:spPr>
                  <a:xfrm rot="5400000">
                    <a:off x="-495300" y="3771900"/>
                    <a:ext cx="4038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447800" y="1905000"/>
                    <a:ext cx="76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447800" y="5546560"/>
                    <a:ext cx="76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447800" y="4953000"/>
                    <a:ext cx="76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447800" y="4359440"/>
                    <a:ext cx="76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447800" y="3765880"/>
                    <a:ext cx="76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447800" y="3172320"/>
                    <a:ext cx="76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447800" y="2578760"/>
                    <a:ext cx="76200" cy="0"/>
                  </a:xfrm>
                  <a:prstGeom prst="line">
                    <a:avLst/>
                  </a:prstGeom>
                  <a:ln w="19050"/>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p:nvCxnSpPr>
              <p:spPr>
                <a:xfrm>
                  <a:off x="5334000" y="5791201"/>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a:off x="7521740" y="5829301"/>
                  <a:ext cx="76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a:off x="6928180" y="5829301"/>
                  <a:ext cx="76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a:off x="6334620" y="5829301"/>
                  <a:ext cx="76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a:off x="5741060" y="5829301"/>
                  <a:ext cx="76200" cy="0"/>
                </a:xfrm>
                <a:prstGeom prst="line">
                  <a:avLst/>
                </a:prstGeom>
                <a:ln w="19050"/>
              </p:spPr>
              <p:style>
                <a:lnRef idx="1">
                  <a:schemeClr val="accent1"/>
                </a:lnRef>
                <a:fillRef idx="0">
                  <a:schemeClr val="accent1"/>
                </a:fillRef>
                <a:effectRef idx="0">
                  <a:schemeClr val="accent1"/>
                </a:effectRef>
                <a:fontRef idx="minor">
                  <a:schemeClr val="tx1"/>
                </a:fontRef>
              </p:style>
            </p:cxnSp>
          </p:grpSp>
        </p:grpSp>
        <p:sp>
          <p:nvSpPr>
            <p:cNvPr id="13" name="TextBox 12"/>
            <p:cNvSpPr txBox="1"/>
            <p:nvPr/>
          </p:nvSpPr>
          <p:spPr>
            <a:xfrm>
              <a:off x="1981200" y="5955268"/>
              <a:ext cx="914400" cy="369332"/>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CC9900">
                      <a:lumMod val="75000"/>
                    </a:srgbClr>
                  </a:solidFill>
                  <a:effectLst/>
                  <a:uLnTx/>
                  <a:uFillTx/>
                  <a:latin typeface="Arial" charset="0"/>
                  <a:ea typeface="+mn-ea"/>
                  <a:cs typeface="+mn-cs"/>
                </a:rPr>
                <a:t>Low</a:t>
              </a:r>
            </a:p>
          </p:txBody>
        </p:sp>
        <p:sp>
          <p:nvSpPr>
            <p:cNvPr id="14" name="TextBox 13"/>
            <p:cNvSpPr txBox="1"/>
            <p:nvPr/>
          </p:nvSpPr>
          <p:spPr>
            <a:xfrm>
              <a:off x="7620000" y="5955268"/>
              <a:ext cx="914400" cy="369332"/>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CC9900">
                      <a:lumMod val="75000"/>
                    </a:srgbClr>
                  </a:solidFill>
                  <a:effectLst/>
                  <a:uLnTx/>
                  <a:uFillTx/>
                  <a:latin typeface="Arial" charset="0"/>
                  <a:ea typeface="+mn-ea"/>
                  <a:cs typeface="+mn-cs"/>
                </a:rPr>
                <a:t>High</a:t>
              </a:r>
            </a:p>
          </p:txBody>
        </p:sp>
        <p:sp>
          <p:nvSpPr>
            <p:cNvPr id="15" name="TextBox 14"/>
            <p:cNvSpPr txBox="1"/>
            <p:nvPr/>
          </p:nvSpPr>
          <p:spPr>
            <a:xfrm>
              <a:off x="3733800" y="5924490"/>
              <a:ext cx="2895600" cy="400110"/>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CC9900">
                      <a:lumMod val="75000"/>
                    </a:srgbClr>
                  </a:solidFill>
                  <a:effectLst/>
                  <a:uLnTx/>
                  <a:uFillTx/>
                  <a:latin typeface="Arial" charset="0"/>
                  <a:ea typeface="+mn-ea"/>
                  <a:cs typeface="+mn-cs"/>
                </a:rPr>
                <a:t>Income Inequality</a:t>
              </a:r>
            </a:p>
          </p:txBody>
        </p:sp>
      </p:grpSp>
      <p:grpSp>
        <p:nvGrpSpPr>
          <p:cNvPr id="20" name="Group 52"/>
          <p:cNvGrpSpPr/>
          <p:nvPr/>
        </p:nvGrpSpPr>
        <p:grpSpPr>
          <a:xfrm>
            <a:off x="1828800" y="228600"/>
            <a:ext cx="8458200" cy="731520"/>
            <a:chOff x="304800" y="228600"/>
            <a:chExt cx="8458200" cy="731520"/>
          </a:xfrm>
        </p:grpSpPr>
        <p:cxnSp>
          <p:nvCxnSpPr>
            <p:cNvPr id="51" name="Straight Connector 50"/>
            <p:cNvCxnSpPr/>
            <p:nvPr/>
          </p:nvCxnSpPr>
          <p:spPr>
            <a:xfrm>
              <a:off x="304800" y="228600"/>
              <a:ext cx="8458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a:off x="-60959" y="594360"/>
              <a:ext cx="731520" cy="0"/>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3" name="TextBox 42"/>
          <p:cNvSpPr txBox="1"/>
          <p:nvPr/>
        </p:nvSpPr>
        <p:spPr>
          <a:xfrm>
            <a:off x="9144001" y="2039779"/>
            <a:ext cx="632609"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mn-cs"/>
              </a:rPr>
              <a:t>* </a:t>
            </a:r>
            <a:r>
              <a:rPr kumimoji="0" lang="en-US" sz="1600" b="1" i="0" u="none" strike="noStrike" kern="1200" cap="none" spc="0" normalizeH="0" baseline="0" noProof="0" dirty="0">
                <a:ln>
                  <a:noFill/>
                </a:ln>
                <a:solidFill>
                  <a:prstClr val="black"/>
                </a:solidFill>
                <a:effectLst/>
                <a:uLnTx/>
                <a:uFillTx/>
                <a:latin typeface="Calibri"/>
                <a:ea typeface="+mn-ea"/>
                <a:cs typeface="+mn-cs"/>
              </a:rPr>
              <a:t>USA</a:t>
            </a:r>
          </a:p>
        </p:txBody>
      </p:sp>
      <p:sp>
        <p:nvSpPr>
          <p:cNvPr id="44" name="TextBox 43"/>
          <p:cNvSpPr txBox="1"/>
          <p:nvPr/>
        </p:nvSpPr>
        <p:spPr>
          <a:xfrm>
            <a:off x="4987032" y="4191001"/>
            <a:ext cx="79380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mn-cs"/>
              </a:rPr>
              <a:t> Germany *</a:t>
            </a:r>
          </a:p>
        </p:txBody>
      </p:sp>
      <p:sp>
        <p:nvSpPr>
          <p:cNvPr id="49" name="TextBox 48"/>
          <p:cNvSpPr txBox="1"/>
          <p:nvPr/>
        </p:nvSpPr>
        <p:spPr>
          <a:xfrm>
            <a:off x="4623159" y="4414644"/>
            <a:ext cx="619080" cy="271869"/>
          </a:xfrm>
          <a:prstGeom prst="rect">
            <a:avLst/>
          </a:prstGeom>
          <a:noFill/>
        </p:spPr>
        <p:txBody>
          <a:bodyPr wrap="none" rtlCol="0">
            <a:spAutoFit/>
          </a:bodyPr>
          <a:lstStyle/>
          <a:p>
            <a:pPr marL="0" marR="0" lvl="0" indent="0" algn="r" defTabSz="914400" rtl="0" eaLnBrk="1" fontAlgn="auto" latinLnBrk="0" hangingPunct="1">
              <a:lnSpc>
                <a:spcPts val="7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mn-cs"/>
              </a:rPr>
              <a:t>*</a:t>
            </a:r>
          </a:p>
          <a:p>
            <a:pPr marL="0" marR="0" lvl="0" indent="0" algn="r" defTabSz="914400" rtl="0" eaLnBrk="1" fontAlgn="auto" latinLnBrk="0" hangingPunct="1">
              <a:lnSpc>
                <a:spcPts val="7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mn-cs"/>
              </a:rPr>
              <a:t>Belgium</a:t>
            </a:r>
          </a:p>
        </p:txBody>
      </p:sp>
      <p:sp>
        <p:nvSpPr>
          <p:cNvPr id="50" name="TextBox 49"/>
          <p:cNvSpPr txBox="1"/>
          <p:nvPr/>
        </p:nvSpPr>
        <p:spPr>
          <a:xfrm>
            <a:off x="7409915" y="3352801"/>
            <a:ext cx="46038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mn-cs"/>
              </a:rPr>
              <a:t> UK *</a:t>
            </a:r>
          </a:p>
        </p:txBody>
      </p:sp>
      <p:sp>
        <p:nvSpPr>
          <p:cNvPr id="53" name="TextBox 52"/>
          <p:cNvSpPr txBox="1"/>
          <p:nvPr/>
        </p:nvSpPr>
        <p:spPr>
          <a:xfrm>
            <a:off x="5994400" y="4630580"/>
            <a:ext cx="93326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mn-cs"/>
              </a:rPr>
              <a:t> * Switzerland</a:t>
            </a:r>
          </a:p>
        </p:txBody>
      </p:sp>
      <p:sp>
        <p:nvSpPr>
          <p:cNvPr id="54" name="TextBox 53"/>
          <p:cNvSpPr txBox="1"/>
          <p:nvPr/>
        </p:nvSpPr>
        <p:spPr>
          <a:xfrm>
            <a:off x="5179506" y="4572001"/>
            <a:ext cx="840294" cy="297517"/>
          </a:xfrm>
          <a:prstGeom prst="rect">
            <a:avLst/>
          </a:prstGeom>
          <a:noFill/>
        </p:spPr>
        <p:txBody>
          <a:bodyPr wrap="none" rtlCol="0">
            <a:spAutoFit/>
          </a:bodyPr>
          <a:lstStyle/>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mn-cs"/>
              </a:rPr>
              <a:t> *</a:t>
            </a:r>
          </a:p>
          <a:p>
            <a:pPr marL="0" marR="0" lvl="0" indent="0" algn="r" defTabSz="914400" rtl="0" eaLnBrk="1" fontAlgn="auto" latinLnBrk="0" hangingPunct="1">
              <a:lnSpc>
                <a:spcPts val="8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mn-cs"/>
              </a:rPr>
              <a:t>Netherlands</a:t>
            </a:r>
          </a:p>
        </p:txBody>
      </p:sp>
      <p:sp>
        <p:nvSpPr>
          <p:cNvPr id="55" name="TextBox 54"/>
          <p:cNvSpPr txBox="1"/>
          <p:nvPr/>
        </p:nvSpPr>
        <p:spPr>
          <a:xfrm>
            <a:off x="4572000" y="3962401"/>
            <a:ext cx="838200" cy="199863"/>
          </a:xfrm>
          <a:prstGeom prst="rect">
            <a:avLst/>
          </a:prstGeom>
          <a:noFill/>
        </p:spPr>
        <p:txBody>
          <a:bodyPr wrap="square" rtlCol="0">
            <a:spAutoFit/>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mn-cs"/>
              </a:rPr>
              <a:t>Austria *</a:t>
            </a:r>
          </a:p>
        </p:txBody>
      </p:sp>
      <p:sp>
        <p:nvSpPr>
          <p:cNvPr id="56" name="TextBox 55"/>
          <p:cNvSpPr txBox="1"/>
          <p:nvPr/>
        </p:nvSpPr>
        <p:spPr>
          <a:xfrm>
            <a:off x="7848601" y="2877980"/>
            <a:ext cx="758541"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mn-cs"/>
              </a:rPr>
              <a:t> Portugal *</a:t>
            </a:r>
          </a:p>
        </p:txBody>
      </p:sp>
      <p:sp>
        <p:nvSpPr>
          <p:cNvPr id="57" name="TextBox 56"/>
          <p:cNvSpPr txBox="1"/>
          <p:nvPr/>
        </p:nvSpPr>
        <p:spPr>
          <a:xfrm>
            <a:off x="6781801" y="4097180"/>
            <a:ext cx="78258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mn-cs"/>
              </a:rPr>
              <a:t> Australia *</a:t>
            </a:r>
          </a:p>
        </p:txBody>
      </p:sp>
      <p:sp>
        <p:nvSpPr>
          <p:cNvPr id="58" name="TextBox 57"/>
          <p:cNvSpPr txBox="1"/>
          <p:nvPr/>
        </p:nvSpPr>
        <p:spPr>
          <a:xfrm>
            <a:off x="3979336" y="4338444"/>
            <a:ext cx="79220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mn-cs"/>
              </a:rPr>
              <a:t> Denmark *</a:t>
            </a:r>
          </a:p>
        </p:txBody>
      </p:sp>
      <p:sp>
        <p:nvSpPr>
          <p:cNvPr id="59" name="TextBox 58"/>
          <p:cNvSpPr txBox="1"/>
          <p:nvPr/>
        </p:nvSpPr>
        <p:spPr>
          <a:xfrm>
            <a:off x="7010401" y="3792380"/>
            <a:ext cx="100059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mn-cs"/>
              </a:rPr>
              <a:t>*  New Zealand</a:t>
            </a:r>
          </a:p>
        </p:txBody>
      </p:sp>
      <p:sp>
        <p:nvSpPr>
          <p:cNvPr id="60" name="TextBox 59"/>
          <p:cNvSpPr txBox="1"/>
          <p:nvPr/>
        </p:nvSpPr>
        <p:spPr>
          <a:xfrm>
            <a:off x="6629401" y="4249580"/>
            <a:ext cx="540533"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mn-cs"/>
              </a:rPr>
              <a:t> Italy *</a:t>
            </a:r>
          </a:p>
        </p:txBody>
      </p:sp>
      <p:sp>
        <p:nvSpPr>
          <p:cNvPr id="61" name="TextBox 60"/>
          <p:cNvSpPr txBox="1"/>
          <p:nvPr/>
        </p:nvSpPr>
        <p:spPr>
          <a:xfrm>
            <a:off x="3635841" y="4572000"/>
            <a:ext cx="68800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Calibri"/>
                <a:ea typeface="+mn-ea"/>
                <a:cs typeface="+mn-cs"/>
              </a:rPr>
              <a:t>Finland</a:t>
            </a:r>
            <a:r>
              <a:rPr kumimoji="0" lang="en-US" sz="800" b="1" i="0" u="none" strike="noStrike" kern="1200" cap="none" spc="0" normalizeH="0" baseline="0" noProof="0" dirty="0">
                <a:ln>
                  <a:noFill/>
                </a:ln>
                <a:solidFill>
                  <a:prstClr val="black"/>
                </a:solidFill>
                <a:effectLst/>
                <a:uLnTx/>
                <a:uFillTx/>
                <a:latin typeface="Calibri"/>
                <a:ea typeface="+mn-ea"/>
                <a:cs typeface="+mn-cs"/>
              </a:rPr>
              <a:t> *</a:t>
            </a:r>
          </a:p>
        </p:txBody>
      </p:sp>
      <p:sp>
        <p:nvSpPr>
          <p:cNvPr id="62" name="TextBox 61"/>
          <p:cNvSpPr txBox="1"/>
          <p:nvPr/>
        </p:nvSpPr>
        <p:spPr>
          <a:xfrm>
            <a:off x="3793907" y="4724401"/>
            <a:ext cx="72487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mn-cs"/>
              </a:rPr>
              <a:t> Norway *</a:t>
            </a:r>
          </a:p>
        </p:txBody>
      </p:sp>
      <p:sp>
        <p:nvSpPr>
          <p:cNvPr id="63" name="TextBox 62"/>
          <p:cNvSpPr txBox="1"/>
          <p:nvPr/>
        </p:nvSpPr>
        <p:spPr>
          <a:xfrm>
            <a:off x="4443646" y="4935380"/>
            <a:ext cx="700833" cy="194925"/>
          </a:xfrm>
          <a:prstGeom prst="rect">
            <a:avLst/>
          </a:prstGeom>
          <a:noFill/>
        </p:spPr>
        <p:txBody>
          <a:bodyPr wrap="none" rtlCol="0">
            <a:spAutoFit/>
          </a:bodyPr>
          <a:lstStyle/>
          <a:p>
            <a:pPr marL="0" marR="0" lvl="0" indent="0" algn="ctr" defTabSz="914400" rtl="0" eaLnBrk="1" fontAlgn="auto" latinLnBrk="0" hangingPunct="1">
              <a:lnSpc>
                <a:spcPts val="8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mn-cs"/>
              </a:rPr>
              <a:t>* Sweden</a:t>
            </a:r>
          </a:p>
        </p:txBody>
      </p:sp>
      <p:sp>
        <p:nvSpPr>
          <p:cNvPr id="64" name="TextBox 63"/>
          <p:cNvSpPr txBox="1"/>
          <p:nvPr/>
        </p:nvSpPr>
        <p:spPr>
          <a:xfrm>
            <a:off x="3823070" y="5287090"/>
            <a:ext cx="582211"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mn-cs"/>
              </a:rPr>
              <a:t>* Japan</a:t>
            </a:r>
          </a:p>
        </p:txBody>
      </p:sp>
      <p:sp>
        <p:nvSpPr>
          <p:cNvPr id="65" name="TextBox 64"/>
          <p:cNvSpPr txBox="1"/>
          <p:nvPr/>
        </p:nvSpPr>
        <p:spPr>
          <a:xfrm>
            <a:off x="5791200" y="4448413"/>
            <a:ext cx="59984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mn-cs"/>
              </a:rPr>
              <a:t> * Spain</a:t>
            </a:r>
          </a:p>
        </p:txBody>
      </p:sp>
      <p:sp>
        <p:nvSpPr>
          <p:cNvPr id="66" name="TextBox 65"/>
          <p:cNvSpPr txBox="1"/>
          <p:nvPr/>
        </p:nvSpPr>
        <p:spPr>
          <a:xfrm>
            <a:off x="5979774" y="4219813"/>
            <a:ext cx="69923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mn-cs"/>
              </a:rPr>
              <a:t> * Canada</a:t>
            </a:r>
          </a:p>
        </p:txBody>
      </p:sp>
      <p:sp>
        <p:nvSpPr>
          <p:cNvPr id="67" name="TextBox 66"/>
          <p:cNvSpPr txBox="1"/>
          <p:nvPr/>
        </p:nvSpPr>
        <p:spPr>
          <a:xfrm>
            <a:off x="5520317" y="4038601"/>
            <a:ext cx="65915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mn-cs"/>
              </a:rPr>
              <a:t> France *</a:t>
            </a:r>
          </a:p>
        </p:txBody>
      </p:sp>
      <p:sp>
        <p:nvSpPr>
          <p:cNvPr id="68" name="TextBox 67"/>
          <p:cNvSpPr txBox="1"/>
          <p:nvPr/>
        </p:nvSpPr>
        <p:spPr>
          <a:xfrm>
            <a:off x="5867401" y="3886201"/>
            <a:ext cx="68159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mn-cs"/>
              </a:rPr>
              <a:t> Ireland *</a:t>
            </a:r>
          </a:p>
        </p:txBody>
      </p:sp>
      <p:sp>
        <p:nvSpPr>
          <p:cNvPr id="69" name="TextBox 68"/>
          <p:cNvSpPr txBox="1"/>
          <p:nvPr/>
        </p:nvSpPr>
        <p:spPr>
          <a:xfrm>
            <a:off x="6172201" y="3657601"/>
            <a:ext cx="678391"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Calibri"/>
                <a:ea typeface="+mn-ea"/>
                <a:cs typeface="+mn-cs"/>
              </a:rPr>
              <a:t> Greece *</a:t>
            </a:r>
          </a:p>
        </p:txBody>
      </p:sp>
      <p:cxnSp>
        <p:nvCxnSpPr>
          <p:cNvPr id="75" name="Straight Connector 74"/>
          <p:cNvCxnSpPr/>
          <p:nvPr/>
        </p:nvCxnSpPr>
        <p:spPr>
          <a:xfrm flipV="1">
            <a:off x="3962400" y="2971800"/>
            <a:ext cx="5181600" cy="220980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72511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Robert Putnam’s </a:t>
            </a:r>
            <a:r>
              <a:rPr lang="en-US" i="1" dirty="0" smtClean="0"/>
              <a:t>Our Kids</a:t>
            </a:r>
            <a:endParaRPr lang="en-US" dirty="0"/>
          </a:p>
        </p:txBody>
      </p:sp>
      <p:sp>
        <p:nvSpPr>
          <p:cNvPr id="6" name="Content Placeholder 5"/>
          <p:cNvSpPr>
            <a:spLocks noGrp="1"/>
          </p:cNvSpPr>
          <p:nvPr>
            <p:ph idx="1"/>
          </p:nvPr>
        </p:nvSpPr>
        <p:spPr/>
        <p:txBody>
          <a:bodyPr>
            <a:normAutofit/>
          </a:bodyPr>
          <a:lstStyle/>
          <a:p>
            <a:r>
              <a:rPr lang="en-US" dirty="0" smtClean="0">
                <a:solidFill>
                  <a:srgbClr val="0070C0"/>
                </a:solidFill>
              </a:rPr>
              <a:t>Over the past fifty years, America has become far less nurturing of those who are poorer.</a:t>
            </a:r>
          </a:p>
          <a:p>
            <a:pPr lvl="0"/>
            <a:r>
              <a:rPr lang="en-US" dirty="0" smtClean="0">
                <a:solidFill>
                  <a:srgbClr val="0070C0"/>
                </a:solidFill>
              </a:rPr>
              <a:t>Economic inequality and poverty have increased greatly </a:t>
            </a:r>
          </a:p>
          <a:p>
            <a:pPr lvl="0"/>
            <a:r>
              <a:rPr lang="en-US" dirty="0" smtClean="0">
                <a:solidFill>
                  <a:srgbClr val="0070C0"/>
                </a:solidFill>
              </a:rPr>
              <a:t>Social Mobility—the chance that a poor child will move out of poverty—has virtually disappeared.</a:t>
            </a:r>
          </a:p>
          <a:p>
            <a:endParaRPr lang="en-US" dirty="0" smtClean="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A82AFF-FFC2-9B46-B420-19DBFF95B2AE}"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239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4294967295"/>
          </p:nvPr>
        </p:nvSpPr>
        <p:spPr>
          <a:xfrm>
            <a:off x="8077200" y="6245225"/>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1CEA344-6242-4186-956F-C82CF41B3F56}" type="slidenum">
              <a:rPr kumimoji="0" lang="en-US" sz="1800" b="0" i="0" u="none" strike="noStrike" kern="1200" cap="none" spc="0" normalizeH="0" baseline="0" noProof="0" smtClean="0">
                <a:ln>
                  <a:noFill/>
                </a:ln>
                <a:solidFill>
                  <a:prstClr val="black"/>
                </a:solidFill>
                <a:effectLst/>
                <a:uLnTx/>
                <a:uFillTx/>
                <a:latin typeface="Arial"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800" b="0" i="0" u="none" strike="noStrike" kern="1200" cap="none" spc="0" normalizeH="0" baseline="0" noProof="0" smtClean="0">
              <a:ln>
                <a:noFill/>
              </a:ln>
              <a:solidFill>
                <a:prstClr val="black"/>
              </a:solidFill>
              <a:effectLst/>
              <a:uLnTx/>
              <a:uFillTx/>
              <a:latin typeface="Arial" charset="0"/>
              <a:ea typeface="+mn-ea"/>
              <a:cs typeface="+mn-cs"/>
            </a:endParaRPr>
          </a:p>
        </p:txBody>
      </p:sp>
      <p:sp>
        <p:nvSpPr>
          <p:cNvPr id="159746" name="Rectangle 2"/>
          <p:cNvSpPr>
            <a:spLocks noGrp="1" noChangeArrowheads="1"/>
          </p:cNvSpPr>
          <p:nvPr>
            <p:ph type="title"/>
          </p:nvPr>
        </p:nvSpPr>
        <p:spPr>
          <a:xfrm>
            <a:off x="2200175" y="320275"/>
            <a:ext cx="7912100" cy="977900"/>
          </a:xfrm>
        </p:spPr>
        <p:txBody>
          <a:bodyPr>
            <a:normAutofit fontScale="90000"/>
          </a:bodyPr>
          <a:lstStyle/>
          <a:p>
            <a:pPr eaLnBrk="1" hangingPunct="1">
              <a:defRPr/>
            </a:pPr>
            <a:r>
              <a:rPr lang="en-US" sz="4000" dirty="0">
                <a:solidFill>
                  <a:schemeClr val="accent1"/>
                </a:solidFill>
              </a:rPr>
              <a:t>A Brief History of the Evolution </a:t>
            </a:r>
            <a:br>
              <a:rPr lang="en-US" sz="4000" dirty="0">
                <a:solidFill>
                  <a:schemeClr val="accent1"/>
                </a:solidFill>
              </a:rPr>
            </a:br>
            <a:r>
              <a:rPr lang="en-US" sz="4000" dirty="0">
                <a:solidFill>
                  <a:schemeClr val="accent1"/>
                </a:solidFill>
              </a:rPr>
              <a:t>of </a:t>
            </a:r>
            <a:r>
              <a:rPr lang="en-US" sz="4000" dirty="0" smtClean="0">
                <a:solidFill>
                  <a:schemeClr val="accent1"/>
                </a:solidFill>
              </a:rPr>
              <a:t>Capitalism in the U.S. </a:t>
            </a:r>
            <a:endParaRPr lang="en-US" sz="3600" dirty="0">
              <a:solidFill>
                <a:schemeClr val="accent1"/>
              </a:solidFill>
            </a:endParaRPr>
          </a:p>
        </p:txBody>
      </p:sp>
      <p:sp>
        <p:nvSpPr>
          <p:cNvPr id="159747" name="Rectangle 3"/>
          <p:cNvSpPr>
            <a:spLocks noGrp="1" noChangeArrowheads="1"/>
          </p:cNvSpPr>
          <p:nvPr>
            <p:ph type="body" idx="1"/>
          </p:nvPr>
        </p:nvSpPr>
        <p:spPr>
          <a:xfrm>
            <a:off x="968829" y="1566111"/>
            <a:ext cx="9720942" cy="4411178"/>
          </a:xfrm>
        </p:spPr>
        <p:txBody>
          <a:bodyPr>
            <a:normAutofit fontScale="85000" lnSpcReduction="20000"/>
          </a:bodyPr>
          <a:lstStyle/>
          <a:p>
            <a:pPr eaLnBrk="1" hangingPunct="1">
              <a:lnSpc>
                <a:spcPct val="110000"/>
              </a:lnSpc>
              <a:defRPr/>
            </a:pPr>
            <a:r>
              <a:rPr lang="en-US" sz="2800" dirty="0" smtClean="0"/>
              <a:t>The Status of Business in 1970.</a:t>
            </a:r>
          </a:p>
          <a:p>
            <a:pPr eaLnBrk="1" hangingPunct="1">
              <a:lnSpc>
                <a:spcPct val="110000"/>
              </a:lnSpc>
              <a:defRPr/>
            </a:pPr>
            <a:r>
              <a:rPr lang="en-US" sz="2800" dirty="0" smtClean="0"/>
              <a:t>The </a:t>
            </a:r>
            <a:r>
              <a:rPr lang="en-US" sz="2800" dirty="0">
                <a:hlinkClick r:id="rId3"/>
              </a:rPr>
              <a:t>Lewis Powell memo</a:t>
            </a:r>
            <a:r>
              <a:rPr lang="en-US" sz="2800" dirty="0"/>
              <a:t>:</a:t>
            </a:r>
          </a:p>
          <a:p>
            <a:pPr lvl="1"/>
            <a:r>
              <a:rPr lang="en-US" dirty="0"/>
              <a:t>…independent and uncoordinated activity by individual corporations, as important as this is, will not be sufficient. Strength lies in organization, in careful long-range planning and implementation, in consistency of action </a:t>
            </a:r>
            <a:r>
              <a:rPr lang="en-US" dirty="0">
                <a:solidFill>
                  <a:srgbClr val="FF0000"/>
                </a:solidFill>
              </a:rPr>
              <a:t>over an indefinite period of years</a:t>
            </a:r>
            <a:r>
              <a:rPr lang="en-US" dirty="0"/>
              <a:t>, </a:t>
            </a:r>
            <a:r>
              <a:rPr lang="en-US" dirty="0">
                <a:solidFill>
                  <a:srgbClr val="FF0000"/>
                </a:solidFill>
              </a:rPr>
              <a:t>in the scale of financing available only through joint effort, and in the political power available only through united action and national organizations</a:t>
            </a:r>
            <a:r>
              <a:rPr lang="en-US" sz="2000" dirty="0">
                <a:solidFill>
                  <a:srgbClr val="FF0000"/>
                </a:solidFill>
              </a:rPr>
              <a:t> </a:t>
            </a:r>
            <a:r>
              <a:rPr lang="en-US" sz="1400" dirty="0">
                <a:solidFill>
                  <a:srgbClr val="FF0000"/>
                </a:solidFill>
              </a:rPr>
              <a:t> </a:t>
            </a:r>
            <a:r>
              <a:rPr lang="en-US" dirty="0"/>
              <a:t>.</a:t>
            </a:r>
          </a:p>
          <a:p>
            <a:pPr eaLnBrk="1" hangingPunct="1">
              <a:lnSpc>
                <a:spcPct val="110000"/>
              </a:lnSpc>
              <a:defRPr/>
            </a:pPr>
            <a:r>
              <a:rPr lang="en-US" sz="2800" dirty="0"/>
              <a:t>A unifying theme: A clear, cogent, and, to some extent, empirically </a:t>
            </a:r>
            <a:r>
              <a:rPr lang="en-US" sz="2800" dirty="0" smtClean="0"/>
              <a:t>supported theory </a:t>
            </a:r>
            <a:r>
              <a:rPr lang="en-US" sz="2800" dirty="0"/>
              <a:t>of economics:</a:t>
            </a:r>
          </a:p>
          <a:p>
            <a:pPr lvl="1">
              <a:lnSpc>
                <a:spcPct val="110000"/>
              </a:lnSpc>
              <a:defRPr/>
            </a:pPr>
            <a:r>
              <a:rPr lang="en-US" dirty="0">
                <a:solidFill>
                  <a:srgbClr val="FF0000"/>
                </a:solidFill>
              </a:rPr>
              <a:t>The individual pursuit of economic gain will necessarily benefit the society</a:t>
            </a:r>
          </a:p>
          <a:p>
            <a:pPr eaLnBrk="1" hangingPunct="1">
              <a:lnSpc>
                <a:spcPct val="110000"/>
              </a:lnSpc>
              <a:defRPr/>
            </a:pPr>
            <a:r>
              <a:rPr lang="en-US" sz="2800" dirty="0"/>
              <a:t>The forging of a large network of organizations</a:t>
            </a:r>
          </a:p>
          <a:p>
            <a:pPr eaLnBrk="1" hangingPunct="1">
              <a:lnSpc>
                <a:spcPct val="110000"/>
              </a:lnSpc>
              <a:defRPr/>
            </a:pPr>
            <a:r>
              <a:rPr lang="en-US" sz="2800" dirty="0"/>
              <a:t>A resulting diminution of our communitarian values</a:t>
            </a:r>
          </a:p>
        </p:txBody>
      </p:sp>
      <p:sp>
        <p:nvSpPr>
          <p:cNvPr id="2" name="TextBox 1"/>
          <p:cNvSpPr txBox="1"/>
          <p:nvPr/>
        </p:nvSpPr>
        <p:spPr>
          <a:xfrm>
            <a:off x="1741715" y="5977289"/>
            <a:ext cx="77724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*https://evolution-institute.org/article/evolving-a-more-nurturing-capitalism-a-new-powell-memo/?source=tvol </a:t>
            </a:r>
          </a:p>
        </p:txBody>
      </p:sp>
    </p:spTree>
    <p:extLst>
      <p:ext uri="{BB962C8B-B14F-4D97-AF65-F5344CB8AC3E}">
        <p14:creationId xmlns:p14="http://schemas.microsoft.com/office/powerpoint/2010/main" val="4244160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Nurture Consilience</a:t>
            </a:r>
            <a:endParaRPr lang="en-US" dirty="0"/>
          </a:p>
        </p:txBody>
      </p:sp>
      <p:sp>
        <p:nvSpPr>
          <p:cNvPr id="5" name="Text Placeholder 4"/>
          <p:cNvSpPr>
            <a:spLocks noGrp="1"/>
          </p:cNvSpPr>
          <p:nvPr>
            <p:ph type="body" idx="1"/>
          </p:nvPr>
        </p:nvSpPr>
        <p:spPr>
          <a:xfrm>
            <a:off x="831850" y="4562475"/>
            <a:ext cx="9217314" cy="1500187"/>
          </a:xfrm>
        </p:spPr>
        <p:txBody>
          <a:bodyPr>
            <a:normAutofit/>
          </a:bodyPr>
          <a:lstStyle/>
          <a:p>
            <a:r>
              <a:rPr lang="en-US" sz="2800" dirty="0" smtClean="0">
                <a:solidFill>
                  <a:srgbClr val="0070C0"/>
                </a:solidFill>
              </a:rPr>
              <a:t>Paper should be available to you. </a:t>
            </a:r>
            <a:r>
              <a:rPr lang="en-US" sz="2800" dirty="0" smtClean="0">
                <a:solidFill>
                  <a:srgbClr val="0070C0"/>
                </a:solidFill>
              </a:rPr>
              <a:t>Please don’t share it. It is under review. </a:t>
            </a:r>
          </a:p>
        </p:txBody>
      </p:sp>
    </p:spTree>
    <p:extLst>
      <p:ext uri="{BB962C8B-B14F-4D97-AF65-F5344CB8AC3E}">
        <p14:creationId xmlns:p14="http://schemas.microsoft.com/office/powerpoint/2010/main" val="384608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328" y="365125"/>
            <a:ext cx="10515600" cy="1325563"/>
          </a:xfrm>
        </p:spPr>
        <p:txBody>
          <a:bodyPr>
            <a:normAutofit/>
          </a:bodyPr>
          <a:lstStyle/>
          <a:p>
            <a:pPr algn="ctr"/>
            <a:r>
              <a:rPr lang="en-US" dirty="0" smtClean="0"/>
              <a:t>The Conservative Billionaire Coalition</a:t>
            </a:r>
            <a:endParaRPr lang="en-US" dirty="0"/>
          </a:p>
        </p:txBody>
      </p:sp>
      <p:sp>
        <p:nvSpPr>
          <p:cNvPr id="3" name="Content Placeholder 2"/>
          <p:cNvSpPr>
            <a:spLocks noGrp="1"/>
          </p:cNvSpPr>
          <p:nvPr>
            <p:ph idx="1"/>
          </p:nvPr>
        </p:nvSpPr>
        <p:spPr>
          <a:xfrm>
            <a:off x="718127" y="1847850"/>
            <a:ext cx="9931400" cy="4351338"/>
          </a:xfrm>
        </p:spPr>
        <p:txBody>
          <a:bodyPr>
            <a:noAutofit/>
          </a:bodyPr>
          <a:lstStyle/>
          <a:p>
            <a:pPr>
              <a:lnSpc>
                <a:spcPct val="70000"/>
              </a:lnSpc>
            </a:pPr>
            <a:r>
              <a:rPr lang="en-US" sz="2600" dirty="0">
                <a:solidFill>
                  <a:srgbClr val="0070C0"/>
                </a:solidFill>
              </a:rPr>
              <a:t>Huge, well funded, and coordinated. </a:t>
            </a:r>
          </a:p>
          <a:p>
            <a:pPr>
              <a:lnSpc>
                <a:spcPct val="70000"/>
              </a:lnSpc>
            </a:pPr>
            <a:r>
              <a:rPr lang="en-US" sz="2600" dirty="0">
                <a:solidFill>
                  <a:srgbClr val="0070C0"/>
                </a:solidFill>
              </a:rPr>
              <a:t>Free market economic theory is the intellectual framework that has guided and coordinated efforts. </a:t>
            </a:r>
          </a:p>
          <a:p>
            <a:pPr marL="685800" lvl="2">
              <a:lnSpc>
                <a:spcPct val="70000"/>
              </a:lnSpc>
              <a:spcBef>
                <a:spcPts val="1000"/>
              </a:spcBef>
            </a:pPr>
            <a:r>
              <a:rPr lang="en-US" sz="2200" dirty="0">
                <a:solidFill>
                  <a:srgbClr val="0070C0"/>
                </a:solidFill>
              </a:rPr>
              <a:t>The invisible hand</a:t>
            </a:r>
          </a:p>
          <a:p>
            <a:pPr marL="685800" lvl="2">
              <a:lnSpc>
                <a:spcPct val="70000"/>
              </a:lnSpc>
              <a:spcBef>
                <a:spcPts val="1000"/>
              </a:spcBef>
            </a:pPr>
            <a:r>
              <a:rPr lang="en-US" sz="2200" dirty="0">
                <a:solidFill>
                  <a:srgbClr val="0070C0"/>
                </a:solidFill>
              </a:rPr>
              <a:t>Government is harmful and incompetent</a:t>
            </a:r>
          </a:p>
          <a:p>
            <a:pPr marL="685800" lvl="2">
              <a:lnSpc>
                <a:spcPct val="70000"/>
              </a:lnSpc>
              <a:spcBef>
                <a:spcPts val="1000"/>
              </a:spcBef>
            </a:pPr>
            <a:r>
              <a:rPr lang="en-US" sz="2200" dirty="0">
                <a:solidFill>
                  <a:srgbClr val="0070C0"/>
                </a:solidFill>
              </a:rPr>
              <a:t>People are inherently selfish maximizers</a:t>
            </a:r>
          </a:p>
          <a:p>
            <a:pPr marL="685800" lvl="2">
              <a:lnSpc>
                <a:spcPct val="70000"/>
              </a:lnSpc>
              <a:spcBef>
                <a:spcPts val="1000"/>
              </a:spcBef>
            </a:pPr>
            <a:r>
              <a:rPr lang="en-US" sz="2200" dirty="0">
                <a:solidFill>
                  <a:srgbClr val="0070C0"/>
                </a:solidFill>
              </a:rPr>
              <a:t>When we let people and organizations pursue their own economic wellbeing in the market place, it will necessarily benefit everyone. </a:t>
            </a:r>
          </a:p>
          <a:p>
            <a:pPr marL="685800" lvl="2">
              <a:lnSpc>
                <a:spcPct val="70000"/>
              </a:lnSpc>
              <a:spcBef>
                <a:spcPts val="1000"/>
              </a:spcBef>
            </a:pPr>
            <a:r>
              <a:rPr lang="en-US" sz="2200" dirty="0">
                <a:solidFill>
                  <a:srgbClr val="0070C0"/>
                </a:solidFill>
              </a:rPr>
              <a:t>Unregulated markets are the most efficient way to promote freedom and prosperity.  </a:t>
            </a:r>
          </a:p>
        </p:txBody>
      </p:sp>
      <p:sp>
        <p:nvSpPr>
          <p:cNvPr id="4" name="Slide Number Placeholder 3"/>
          <p:cNvSpPr>
            <a:spLocks noGrp="1"/>
          </p:cNvSpPr>
          <p:nvPr>
            <p:ph type="sldNum" sz="quarter" idx="12"/>
          </p:nvPr>
        </p:nvSpPr>
        <p:spPr/>
        <p:txBody>
          <a:bodyPr/>
          <a:lstStyle/>
          <a:p>
            <a:pPr defTabSz="457200"/>
            <a:fld id="{4BA82AFF-FFC2-9B46-B420-19DBFF95B2AE}" type="slidenum">
              <a:rPr lang="en-US" smtClean="0">
                <a:solidFill>
                  <a:prstClr val="black"/>
                </a:solidFill>
              </a:rPr>
              <a:pPr defTabSz="457200"/>
              <a:t>30</a:t>
            </a:fld>
            <a:endParaRPr lang="en-US">
              <a:solidFill>
                <a:prstClr val="black"/>
              </a:solidFill>
            </a:endParaRPr>
          </a:p>
        </p:txBody>
      </p:sp>
    </p:spTree>
    <p:extLst>
      <p:ext uri="{BB962C8B-B14F-4D97-AF65-F5344CB8AC3E}">
        <p14:creationId xmlns:p14="http://schemas.microsoft.com/office/powerpoint/2010/main" val="20198892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457200"/>
            <a:fld id="{4BA82AFF-FFC2-9B46-B420-19DBFF95B2AE}" type="slidenum">
              <a:rPr lang="en-US" smtClean="0">
                <a:solidFill>
                  <a:prstClr val="black"/>
                </a:solidFill>
              </a:rPr>
              <a:pPr defTabSz="457200"/>
              <a:t>31</a:t>
            </a:fld>
            <a:endParaRPr lang="en-US">
              <a:solidFill>
                <a:prstClr val="black"/>
              </a:solidFill>
            </a:endParaRPr>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t="5523"/>
          <a:stretch/>
        </p:blipFill>
        <p:spPr bwMode="auto">
          <a:xfrm>
            <a:off x="443345" y="1717992"/>
            <a:ext cx="8623820" cy="4867535"/>
          </a:xfrm>
          <a:prstGeom prst="rect">
            <a:avLst/>
          </a:prstGeom>
          <a:ln>
            <a:noFill/>
          </a:ln>
          <a:effectLst/>
          <a:extLst>
            <a:ext uri="{53640926-AAD7-44D8-BBD7-CCE9431645EC}">
              <a14:shadowObscured xmlns:a14="http://schemas.microsoft.com/office/drawing/2010/main"/>
            </a:ext>
          </a:extLst>
        </p:spPr>
      </p:pic>
      <p:sp>
        <p:nvSpPr>
          <p:cNvPr id="6" name="Rectangle 5"/>
          <p:cNvSpPr/>
          <p:nvPr/>
        </p:nvSpPr>
        <p:spPr>
          <a:xfrm>
            <a:off x="1311564" y="1212711"/>
            <a:ext cx="7998691" cy="369332"/>
          </a:xfrm>
          <a:prstGeom prst="rect">
            <a:avLst/>
          </a:prstGeom>
        </p:spPr>
        <p:txBody>
          <a:bodyPr wrap="square">
            <a:spAutoFit/>
          </a:bodyPr>
          <a:lstStyle/>
          <a:p>
            <a:r>
              <a:rPr lang="en-US" b="1" dirty="0">
                <a:latin typeface="Bookman Old Style" panose="02050604050505020204" pitchFamily="18" charset="0"/>
                <a:ea typeface="Calibri" panose="020F0502020204030204" pitchFamily="34" charset="0"/>
                <a:cs typeface="Times New Roman" panose="02020603050405020304" pitchFamily="18" charset="0"/>
              </a:rPr>
              <a:t>Top 0.1% wealth share in the United States, 1913-2012</a:t>
            </a:r>
            <a:r>
              <a:rPr lang="en-US" b="1" baseline="30000" dirty="0">
                <a:latin typeface="Bookman Old Style" panose="02050604050505020204" pitchFamily="18" charset="0"/>
                <a:ea typeface="Calibri" panose="020F0502020204030204" pitchFamily="34" charset="0"/>
                <a:cs typeface="Times New Roman" panose="02020603050405020304" pitchFamily="18" charset="0"/>
              </a:rPr>
              <a:t>23</a:t>
            </a:r>
            <a:endParaRPr lang="en-US" dirty="0"/>
          </a:p>
        </p:txBody>
      </p:sp>
      <p:sp>
        <p:nvSpPr>
          <p:cNvPr id="2" name="TextBox 1"/>
          <p:cNvSpPr txBox="1"/>
          <p:nvPr/>
        </p:nvSpPr>
        <p:spPr>
          <a:xfrm>
            <a:off x="563418" y="267574"/>
            <a:ext cx="9652000" cy="584775"/>
          </a:xfrm>
          <a:prstGeom prst="rect">
            <a:avLst/>
          </a:prstGeom>
          <a:noFill/>
        </p:spPr>
        <p:txBody>
          <a:bodyPr wrap="square" rtlCol="0">
            <a:spAutoFit/>
          </a:bodyPr>
          <a:lstStyle/>
          <a:p>
            <a:r>
              <a:rPr lang="en-US" sz="3200" dirty="0" smtClean="0"/>
              <a:t>The Consequence That Selected Conservative Advocacy </a:t>
            </a:r>
            <a:endParaRPr lang="en-US" sz="3200" dirty="0"/>
          </a:p>
        </p:txBody>
      </p:sp>
    </p:spTree>
    <p:extLst>
      <p:ext uri="{BB962C8B-B14F-4D97-AF65-F5344CB8AC3E}">
        <p14:creationId xmlns:p14="http://schemas.microsoft.com/office/powerpoint/2010/main" val="32569758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Nurture Consilience Can Guide the Evolution of a More Nurturing Form of Capitalism</a:t>
            </a:r>
            <a:endParaRPr lang="en-US" dirty="0"/>
          </a:p>
        </p:txBody>
      </p:sp>
      <p:sp>
        <p:nvSpPr>
          <p:cNvPr id="3" name="Text Placeholder 2"/>
          <p:cNvSpPr>
            <a:spLocks noGrp="1"/>
          </p:cNvSpPr>
          <p:nvPr>
            <p:ph type="body" idx="1"/>
          </p:nvPr>
        </p:nvSpPr>
        <p:spPr/>
        <p:txBody>
          <a:bodyPr>
            <a:normAutofit/>
          </a:bodyPr>
          <a:lstStyle/>
          <a:p>
            <a:r>
              <a:rPr lang="en-US" sz="3200" dirty="0" smtClean="0">
                <a:solidFill>
                  <a:schemeClr val="accent1">
                    <a:lumMod val="75000"/>
                  </a:schemeClr>
                </a:solidFill>
              </a:rPr>
              <a:t>Start by creating an unprecedented coalition.</a:t>
            </a:r>
            <a:endParaRPr lang="en-US" sz="3200" dirty="0">
              <a:solidFill>
                <a:schemeClr val="accent1">
                  <a:lumMod val="75000"/>
                </a:schemeClr>
              </a:solidFill>
            </a:endParaRPr>
          </a:p>
        </p:txBody>
      </p:sp>
    </p:spTree>
    <p:extLst>
      <p:ext uri="{BB962C8B-B14F-4D97-AF65-F5344CB8AC3E}">
        <p14:creationId xmlns:p14="http://schemas.microsoft.com/office/powerpoint/2010/main" val="17682374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a:t>
            </a:r>
            <a:r>
              <a:rPr lang="en-US" dirty="0" smtClean="0"/>
              <a:t> </a:t>
            </a:r>
            <a:r>
              <a:rPr lang="en-US" dirty="0" smtClean="0"/>
              <a:t>coalition </a:t>
            </a:r>
            <a:endParaRPr lang="en-US" dirty="0"/>
          </a:p>
        </p:txBody>
      </p:sp>
      <p:sp>
        <p:nvSpPr>
          <p:cNvPr id="4" name="Content Placeholder 3"/>
          <p:cNvSpPr>
            <a:spLocks noGrp="1"/>
          </p:cNvSpPr>
          <p:nvPr>
            <p:ph idx="1"/>
          </p:nvPr>
        </p:nvSpPr>
        <p:spPr/>
        <p:txBody>
          <a:bodyPr>
            <a:normAutofit fontScale="92500" lnSpcReduction="20000"/>
          </a:bodyPr>
          <a:lstStyle/>
          <a:p>
            <a:r>
              <a:rPr lang="en-US" dirty="0">
                <a:solidFill>
                  <a:srgbClr val="0070C0"/>
                </a:solidFill>
              </a:rPr>
              <a:t>Among all of the disparate groups that are working to </a:t>
            </a:r>
            <a:r>
              <a:rPr lang="en-US" dirty="0" smtClean="0">
                <a:solidFill>
                  <a:srgbClr val="0070C0"/>
                </a:solidFill>
              </a:rPr>
              <a:t>improve wellbeing in one area or another</a:t>
            </a:r>
            <a:endParaRPr lang="en-US" dirty="0">
              <a:solidFill>
                <a:srgbClr val="0070C0"/>
              </a:solidFill>
            </a:endParaRPr>
          </a:p>
          <a:p>
            <a:pPr lvl="1"/>
            <a:r>
              <a:rPr lang="en-US" sz="2800" dirty="0">
                <a:solidFill>
                  <a:srgbClr val="0070C0"/>
                </a:solidFill>
              </a:rPr>
              <a:t>Tobacco use</a:t>
            </a:r>
          </a:p>
          <a:p>
            <a:pPr lvl="1"/>
            <a:r>
              <a:rPr lang="en-US" sz="2800" dirty="0">
                <a:solidFill>
                  <a:srgbClr val="0070C0"/>
                </a:solidFill>
              </a:rPr>
              <a:t>Pharmaceutical corruption</a:t>
            </a:r>
          </a:p>
          <a:p>
            <a:pPr lvl="1"/>
            <a:r>
              <a:rPr lang="en-US" sz="2800" dirty="0">
                <a:solidFill>
                  <a:srgbClr val="0070C0"/>
                </a:solidFill>
              </a:rPr>
              <a:t>Guns</a:t>
            </a:r>
          </a:p>
          <a:p>
            <a:pPr lvl="1"/>
            <a:r>
              <a:rPr lang="en-US" sz="2800" dirty="0">
                <a:solidFill>
                  <a:srgbClr val="0070C0"/>
                </a:solidFill>
              </a:rPr>
              <a:t>Fossil fuels</a:t>
            </a:r>
          </a:p>
          <a:p>
            <a:pPr lvl="1"/>
            <a:r>
              <a:rPr lang="en-US" sz="2800" dirty="0">
                <a:solidFill>
                  <a:srgbClr val="0070C0"/>
                </a:solidFill>
              </a:rPr>
              <a:t>Poverty </a:t>
            </a:r>
          </a:p>
          <a:p>
            <a:pPr lvl="1"/>
            <a:r>
              <a:rPr lang="en-US" sz="2800" dirty="0">
                <a:solidFill>
                  <a:srgbClr val="0070C0"/>
                </a:solidFill>
              </a:rPr>
              <a:t>Discrimination</a:t>
            </a:r>
          </a:p>
          <a:p>
            <a:pPr lvl="1"/>
            <a:r>
              <a:rPr lang="en-US" sz="2800" dirty="0">
                <a:solidFill>
                  <a:srgbClr val="0070C0"/>
                </a:solidFill>
              </a:rPr>
              <a:t>Our punitive criminal justice system</a:t>
            </a:r>
          </a:p>
          <a:p>
            <a:pPr lvl="1"/>
            <a:r>
              <a:rPr lang="en-US" sz="2800" dirty="0">
                <a:solidFill>
                  <a:srgbClr val="0070C0"/>
                </a:solidFill>
              </a:rPr>
              <a:t>Climate change </a:t>
            </a:r>
          </a:p>
          <a:p>
            <a:pPr lvl="1"/>
            <a:r>
              <a:rPr lang="en-US" sz="2800" dirty="0">
                <a:solidFill>
                  <a:srgbClr val="0070C0"/>
                </a:solidFill>
              </a:rPr>
              <a:t>Covid-19</a:t>
            </a:r>
          </a:p>
          <a:p>
            <a:pPr lvl="1"/>
            <a:r>
              <a:rPr lang="en-US" sz="2800" dirty="0">
                <a:solidFill>
                  <a:srgbClr val="0070C0"/>
                </a:solidFill>
              </a:rPr>
              <a:t>Domestic Violence</a:t>
            </a:r>
          </a:p>
          <a:p>
            <a:pPr lvl="1"/>
            <a:endParaRPr lang="en-US" dirty="0" smtClean="0">
              <a:solidFill>
                <a:schemeClr val="accent1"/>
              </a:solidFill>
            </a:endParaRPr>
          </a:p>
          <a:p>
            <a:pPr lvl="1"/>
            <a:endParaRPr lang="en-US" dirty="0"/>
          </a:p>
        </p:txBody>
      </p:sp>
      <p:sp>
        <p:nvSpPr>
          <p:cNvPr id="2" name="Slide Number Placeholder 1"/>
          <p:cNvSpPr>
            <a:spLocks noGrp="1"/>
          </p:cNvSpPr>
          <p:nvPr>
            <p:ph type="sldNum" sz="quarter" idx="12"/>
          </p:nvPr>
        </p:nvSpPr>
        <p:spPr/>
        <p:txBody>
          <a:bodyPr/>
          <a:lstStyle/>
          <a:p>
            <a:pPr defTabSz="457200"/>
            <a:fld id="{4BA82AFF-FFC2-9B46-B420-19DBFF95B2AE}" type="slidenum">
              <a:rPr lang="en-US" smtClean="0">
                <a:solidFill>
                  <a:prstClr val="black"/>
                </a:solidFill>
              </a:rPr>
              <a:pPr defTabSz="457200"/>
              <a:t>33</a:t>
            </a:fld>
            <a:endParaRPr lang="en-US">
              <a:solidFill>
                <a:prstClr val="black"/>
              </a:solidFill>
            </a:endParaRPr>
          </a:p>
        </p:txBody>
      </p:sp>
    </p:spTree>
    <p:extLst>
      <p:ext uri="{BB962C8B-B14F-4D97-AF65-F5344CB8AC3E}">
        <p14:creationId xmlns:p14="http://schemas.microsoft.com/office/powerpoint/2010/main" val="19681002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Currently, unlike the CBC, those working to promote nurturance are uncoordinated.</a:t>
            </a:r>
            <a:r>
              <a:rPr lang="en-US" dirty="0"/>
              <a:t>	</a:t>
            </a:r>
          </a:p>
        </p:txBody>
      </p:sp>
      <p:sp>
        <p:nvSpPr>
          <p:cNvPr id="3" name="Content Placeholder 2"/>
          <p:cNvSpPr>
            <a:spLocks noGrp="1"/>
          </p:cNvSpPr>
          <p:nvPr>
            <p:ph idx="1"/>
          </p:nvPr>
        </p:nvSpPr>
        <p:spPr>
          <a:xfrm>
            <a:off x="838200" y="1825625"/>
            <a:ext cx="9728200" cy="4351338"/>
          </a:xfrm>
        </p:spPr>
        <p:txBody>
          <a:bodyPr>
            <a:normAutofit fontScale="85000" lnSpcReduction="20000"/>
          </a:bodyPr>
          <a:lstStyle/>
          <a:p>
            <a:r>
              <a:rPr lang="en-US" dirty="0" smtClean="0">
                <a:solidFill>
                  <a:schemeClr val="accent1">
                    <a:lumMod val="75000"/>
                  </a:schemeClr>
                </a:solidFill>
              </a:rPr>
              <a:t>Huge number of organizations working to advance nurturance--prosocial values, norms, and behaviors.</a:t>
            </a:r>
          </a:p>
          <a:p>
            <a:r>
              <a:rPr lang="en-US" dirty="0" smtClean="0">
                <a:solidFill>
                  <a:schemeClr val="accent1">
                    <a:lumMod val="75000"/>
                  </a:schemeClr>
                </a:solidFill>
              </a:rPr>
              <a:t>Human Sciences (e.g., Coalition of Behavioral Science Organizations)</a:t>
            </a:r>
          </a:p>
          <a:p>
            <a:r>
              <a:rPr lang="en-US" dirty="0" smtClean="0">
                <a:solidFill>
                  <a:schemeClr val="accent1">
                    <a:lumMod val="75000"/>
                  </a:schemeClr>
                </a:solidFill>
              </a:rPr>
              <a:t>Foundations</a:t>
            </a:r>
          </a:p>
          <a:p>
            <a:r>
              <a:rPr lang="en-US" dirty="0" smtClean="0">
                <a:solidFill>
                  <a:schemeClr val="accent1">
                    <a:lumMod val="75000"/>
                  </a:schemeClr>
                </a:solidFill>
              </a:rPr>
              <a:t>Advocacy organizations (tobacco, alcohol, drug abuse, gun control, unhealthful food marketing, fossil fuel marketing, child wellbeing, etc.) </a:t>
            </a:r>
          </a:p>
          <a:p>
            <a:r>
              <a:rPr lang="en-US" dirty="0" smtClean="0">
                <a:solidFill>
                  <a:schemeClr val="accent1">
                    <a:lumMod val="75000"/>
                  </a:schemeClr>
                </a:solidFill>
              </a:rPr>
              <a:t>Public Health </a:t>
            </a:r>
          </a:p>
          <a:p>
            <a:r>
              <a:rPr lang="en-US" dirty="0">
                <a:solidFill>
                  <a:schemeClr val="accent1">
                    <a:lumMod val="75000"/>
                  </a:schemeClr>
                </a:solidFill>
              </a:rPr>
              <a:t>P</a:t>
            </a:r>
            <a:r>
              <a:rPr lang="en-US" dirty="0" smtClean="0">
                <a:solidFill>
                  <a:schemeClr val="accent1">
                    <a:lumMod val="75000"/>
                  </a:schemeClr>
                </a:solidFill>
              </a:rPr>
              <a:t>olitical parties</a:t>
            </a:r>
          </a:p>
          <a:p>
            <a:r>
              <a:rPr lang="en-US" dirty="0" smtClean="0">
                <a:solidFill>
                  <a:schemeClr val="accent1">
                    <a:lumMod val="75000"/>
                  </a:schemeClr>
                </a:solidFill>
              </a:rPr>
              <a:t>Religious organizations</a:t>
            </a:r>
          </a:p>
          <a:p>
            <a:r>
              <a:rPr lang="en-US" dirty="0">
                <a:solidFill>
                  <a:schemeClr val="accent1">
                    <a:lumMod val="75000"/>
                  </a:schemeClr>
                </a:solidFill>
              </a:rPr>
              <a:t>B</a:t>
            </a:r>
            <a:r>
              <a:rPr lang="en-US" dirty="0" smtClean="0">
                <a:solidFill>
                  <a:schemeClr val="accent1">
                    <a:lumMod val="75000"/>
                  </a:schemeClr>
                </a:solidFill>
              </a:rPr>
              <a:t>usiness reform movements (Conscious Capitalism; B corps)</a:t>
            </a:r>
          </a:p>
          <a:p>
            <a:r>
              <a:rPr lang="en-US" dirty="0" smtClean="0">
                <a:solidFill>
                  <a:schemeClr val="accent1">
                    <a:lumMod val="75000"/>
                  </a:schemeClr>
                </a:solidFill>
              </a:rPr>
              <a:t>Criminal Justice Reform organizations</a:t>
            </a:r>
          </a:p>
          <a:p>
            <a:r>
              <a:rPr lang="en-US" dirty="0" smtClean="0">
                <a:solidFill>
                  <a:schemeClr val="accent1">
                    <a:lumMod val="75000"/>
                  </a:schemeClr>
                </a:solidFill>
              </a:rPr>
              <a:t>Media Reform</a:t>
            </a:r>
          </a:p>
          <a:p>
            <a:pPr lvl="1"/>
            <a:endParaRPr lang="en-US" dirty="0" smtClean="0">
              <a:solidFill>
                <a:srgbClr val="0070C0"/>
              </a:solidFill>
            </a:endParaRPr>
          </a:p>
          <a:p>
            <a:pPr lvl="1"/>
            <a:endParaRPr lang="en-US" dirty="0" smtClean="0">
              <a:solidFill>
                <a:srgbClr val="0070C0"/>
              </a:solidFill>
            </a:endParaRPr>
          </a:p>
          <a:p>
            <a:pPr lvl="1"/>
            <a:endParaRPr lang="en-US" dirty="0" smtClean="0">
              <a:solidFill>
                <a:srgbClr val="0070C0"/>
              </a:solidFill>
            </a:endParaRPr>
          </a:p>
        </p:txBody>
      </p:sp>
      <p:sp>
        <p:nvSpPr>
          <p:cNvPr id="4" name="Slide Number Placeholder 3"/>
          <p:cNvSpPr>
            <a:spLocks noGrp="1"/>
          </p:cNvSpPr>
          <p:nvPr>
            <p:ph type="sldNum" sz="quarter" idx="12"/>
          </p:nvPr>
        </p:nvSpPr>
        <p:spPr/>
        <p:txBody>
          <a:bodyPr/>
          <a:lstStyle/>
          <a:p>
            <a:pPr defTabSz="457200"/>
            <a:fld id="{4BA82AFF-FFC2-9B46-B420-19DBFF95B2AE}" type="slidenum">
              <a:rPr lang="en-US" smtClean="0">
                <a:solidFill>
                  <a:prstClr val="black"/>
                </a:solidFill>
              </a:rPr>
              <a:pPr defTabSz="457200"/>
              <a:t>34</a:t>
            </a:fld>
            <a:endParaRPr lang="en-US">
              <a:solidFill>
                <a:prstClr val="black"/>
              </a:solidFill>
            </a:endParaRPr>
          </a:p>
        </p:txBody>
      </p:sp>
    </p:spTree>
    <p:extLst>
      <p:ext uri="{BB962C8B-B14F-4D97-AF65-F5344CB8AC3E}">
        <p14:creationId xmlns:p14="http://schemas.microsoft.com/office/powerpoint/2010/main" val="15326518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0675"/>
            <a:ext cx="10515600" cy="1325563"/>
          </a:xfrm>
        </p:spPr>
        <p:txBody>
          <a:bodyPr/>
          <a:lstStyle/>
          <a:p>
            <a:pPr algn="ctr"/>
            <a:r>
              <a:rPr lang="en-US" dirty="0"/>
              <a:t>T</a:t>
            </a:r>
            <a:r>
              <a:rPr lang="en-US" dirty="0" smtClean="0"/>
              <a:t>he Nurture Consilience </a:t>
            </a:r>
            <a:endParaRPr lang="en-US" dirty="0"/>
          </a:p>
        </p:txBody>
      </p:sp>
      <p:sp>
        <p:nvSpPr>
          <p:cNvPr id="3" name="Content Placeholder 2"/>
          <p:cNvSpPr>
            <a:spLocks noGrp="1"/>
          </p:cNvSpPr>
          <p:nvPr>
            <p:ph idx="1"/>
          </p:nvPr>
        </p:nvSpPr>
        <p:spPr>
          <a:xfrm>
            <a:off x="838200" y="1825625"/>
            <a:ext cx="9792855" cy="4351338"/>
          </a:xfrm>
        </p:spPr>
        <p:txBody>
          <a:bodyPr>
            <a:normAutofit fontScale="92500"/>
          </a:bodyPr>
          <a:lstStyle/>
          <a:p>
            <a:r>
              <a:rPr lang="en-US" dirty="0" smtClean="0">
                <a:solidFill>
                  <a:srgbClr val="0070C0"/>
                </a:solidFill>
              </a:rPr>
              <a:t>Can provide the framework for organizing the selection of nurturing practices at every level up to that of worldwide cooperation. </a:t>
            </a:r>
          </a:p>
          <a:p>
            <a:r>
              <a:rPr lang="en-US" dirty="0" smtClean="0">
                <a:solidFill>
                  <a:srgbClr val="0070C0"/>
                </a:solidFill>
              </a:rPr>
              <a:t>The situation we now face is that we have numerous disparate and uncoordinated organizations working to address one or another of our many problems.</a:t>
            </a:r>
          </a:p>
          <a:p>
            <a:r>
              <a:rPr lang="en-US" dirty="0" smtClean="0">
                <a:solidFill>
                  <a:srgbClr val="0070C0"/>
                </a:solidFill>
              </a:rPr>
              <a:t>We </a:t>
            </a:r>
            <a:r>
              <a:rPr lang="en-US" dirty="0" smtClean="0">
                <a:solidFill>
                  <a:srgbClr val="0070C0"/>
                </a:solidFill>
              </a:rPr>
              <a:t>need to create a coalition of all the organizations that are committed to evolving societies that promote </a:t>
            </a:r>
            <a:r>
              <a:rPr lang="en-US" i="1" dirty="0" smtClean="0">
                <a:solidFill>
                  <a:srgbClr val="0070C0"/>
                </a:solidFill>
              </a:rPr>
              <a:t>everyone’s </a:t>
            </a:r>
            <a:r>
              <a:rPr lang="en-US" dirty="0" smtClean="0">
                <a:solidFill>
                  <a:srgbClr val="0070C0"/>
                </a:solidFill>
              </a:rPr>
              <a:t>wellbeing. </a:t>
            </a:r>
          </a:p>
          <a:p>
            <a:r>
              <a:rPr lang="en-US" dirty="0" smtClean="0">
                <a:solidFill>
                  <a:srgbClr val="0070C0"/>
                </a:solidFill>
              </a:rPr>
              <a:t>It needs to be as large, coordinated, and sophisticated as the Conservative Billionaire Coalition. </a:t>
            </a:r>
          </a:p>
          <a:p>
            <a:r>
              <a:rPr lang="en-US" dirty="0" smtClean="0">
                <a:solidFill>
                  <a:srgbClr val="0070C0"/>
                </a:solidFill>
              </a:rPr>
              <a:t>And it needs to work over </a:t>
            </a:r>
            <a:r>
              <a:rPr lang="en-US" i="1" dirty="0" smtClean="0">
                <a:solidFill>
                  <a:srgbClr val="C00000"/>
                </a:solidFill>
              </a:rPr>
              <a:t>an indefinite period of time</a:t>
            </a:r>
            <a:r>
              <a:rPr lang="en-US" i="1" dirty="0" smtClean="0">
                <a:solidFill>
                  <a:srgbClr val="0070C0"/>
                </a:solidFill>
              </a:rPr>
              <a:t>. </a:t>
            </a:r>
            <a:endParaRPr lang="en-US" dirty="0">
              <a:solidFill>
                <a:srgbClr val="0070C0"/>
              </a:solidFill>
            </a:endParaRPr>
          </a:p>
        </p:txBody>
      </p:sp>
      <p:sp>
        <p:nvSpPr>
          <p:cNvPr id="4" name="Slide Number Placeholder 3"/>
          <p:cNvSpPr>
            <a:spLocks noGrp="1"/>
          </p:cNvSpPr>
          <p:nvPr>
            <p:ph type="sldNum" sz="quarter" idx="12"/>
          </p:nvPr>
        </p:nvSpPr>
        <p:spPr/>
        <p:txBody>
          <a:bodyPr/>
          <a:lstStyle/>
          <a:p>
            <a:pPr defTabSz="457200"/>
            <a:fld id="{4BA82AFF-FFC2-9B46-B420-19DBFF95B2AE}" type="slidenum">
              <a:rPr lang="en-US" smtClean="0">
                <a:solidFill>
                  <a:prstClr val="black"/>
                </a:solidFill>
              </a:rPr>
              <a:pPr defTabSz="457200"/>
              <a:t>35</a:t>
            </a:fld>
            <a:endParaRPr lang="en-US">
              <a:solidFill>
                <a:prstClr val="black"/>
              </a:solidFill>
            </a:endParaRPr>
          </a:p>
        </p:txBody>
      </p:sp>
    </p:spTree>
    <p:extLst>
      <p:ext uri="{BB962C8B-B14F-4D97-AF65-F5344CB8AC3E}">
        <p14:creationId xmlns:p14="http://schemas.microsoft.com/office/powerpoint/2010/main" val="3479017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Two Key Principles</a:t>
            </a:r>
            <a:endParaRPr lang="en-US" dirty="0"/>
          </a:p>
        </p:txBody>
      </p:sp>
      <p:sp>
        <p:nvSpPr>
          <p:cNvPr id="5" name="Text Placeholder 4"/>
          <p:cNvSpPr>
            <a:spLocks noGrp="1"/>
          </p:cNvSpPr>
          <p:nvPr>
            <p:ph type="body" idx="1"/>
          </p:nvPr>
        </p:nvSpPr>
        <p:spPr/>
        <p:txBody>
          <a:bodyPr>
            <a:normAutofit/>
          </a:bodyPr>
          <a:lstStyle/>
          <a:p>
            <a:r>
              <a:rPr lang="en-US" sz="3200" dirty="0" smtClean="0">
                <a:solidFill>
                  <a:schemeClr val="accent1">
                    <a:lumMod val="50000"/>
                  </a:schemeClr>
                </a:solidFill>
              </a:rPr>
              <a:t>Public Health and Community Organizing</a:t>
            </a:r>
            <a:endParaRPr lang="en-US" sz="3200" dirty="0">
              <a:solidFill>
                <a:schemeClr val="accent1">
                  <a:lumMod val="50000"/>
                </a:schemeClr>
              </a:solidFill>
            </a:endParaRPr>
          </a:p>
        </p:txBody>
      </p:sp>
    </p:spTree>
    <p:extLst>
      <p:ext uri="{BB962C8B-B14F-4D97-AF65-F5344CB8AC3E}">
        <p14:creationId xmlns:p14="http://schemas.microsoft.com/office/powerpoint/2010/main" val="2595881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Public Health</a:t>
            </a:r>
            <a:endParaRPr lang="en-US" dirty="0"/>
          </a:p>
        </p:txBody>
      </p:sp>
      <p:sp>
        <p:nvSpPr>
          <p:cNvPr id="5" name="Content Placeholder 4"/>
          <p:cNvSpPr>
            <a:spLocks noGrp="1"/>
          </p:cNvSpPr>
          <p:nvPr>
            <p:ph idx="1"/>
          </p:nvPr>
        </p:nvSpPr>
        <p:spPr>
          <a:xfrm>
            <a:off x="746760" y="1833938"/>
            <a:ext cx="9768840" cy="4351338"/>
          </a:xfrm>
        </p:spPr>
        <p:txBody>
          <a:bodyPr>
            <a:normAutofit lnSpcReduction="10000"/>
          </a:bodyPr>
          <a:lstStyle/>
          <a:p>
            <a:r>
              <a:rPr lang="en-US" i="1" dirty="0" smtClean="0">
                <a:solidFill>
                  <a:schemeClr val="accent1">
                    <a:lumMod val="75000"/>
                  </a:schemeClr>
                </a:solidFill>
              </a:rPr>
              <a:t>Any</a:t>
            </a:r>
            <a:r>
              <a:rPr lang="en-US" dirty="0" smtClean="0">
                <a:solidFill>
                  <a:schemeClr val="accent1">
                    <a:lumMod val="75000"/>
                  </a:schemeClr>
                </a:solidFill>
              </a:rPr>
              <a:t> aspect of human wellbeing can be examined in terms of it impact on the incidence and prevalence of that aspect in a population. </a:t>
            </a:r>
          </a:p>
          <a:p>
            <a:pPr lvl="1"/>
            <a:r>
              <a:rPr lang="en-US" dirty="0" smtClean="0">
                <a:solidFill>
                  <a:schemeClr val="accent1">
                    <a:lumMod val="75000"/>
                  </a:schemeClr>
                </a:solidFill>
              </a:rPr>
              <a:t>Covid-19 infections</a:t>
            </a:r>
          </a:p>
          <a:p>
            <a:pPr lvl="1"/>
            <a:r>
              <a:rPr lang="en-US" dirty="0" smtClean="0">
                <a:solidFill>
                  <a:schemeClr val="accent1">
                    <a:lumMod val="75000"/>
                  </a:schemeClr>
                </a:solidFill>
              </a:rPr>
              <a:t>Cigarette smoking</a:t>
            </a:r>
          </a:p>
          <a:p>
            <a:pPr lvl="1"/>
            <a:r>
              <a:rPr lang="en-US" dirty="0" smtClean="0">
                <a:solidFill>
                  <a:schemeClr val="accent1">
                    <a:lumMod val="75000"/>
                  </a:schemeClr>
                </a:solidFill>
              </a:rPr>
              <a:t>Depression</a:t>
            </a:r>
          </a:p>
          <a:p>
            <a:pPr lvl="1"/>
            <a:r>
              <a:rPr lang="en-US" dirty="0" smtClean="0">
                <a:solidFill>
                  <a:schemeClr val="accent1">
                    <a:lumMod val="75000"/>
                  </a:schemeClr>
                </a:solidFill>
              </a:rPr>
              <a:t>Kindness</a:t>
            </a:r>
          </a:p>
          <a:p>
            <a:pPr lvl="1"/>
            <a:r>
              <a:rPr lang="en-US" dirty="0" smtClean="0">
                <a:solidFill>
                  <a:schemeClr val="accent1">
                    <a:lumMod val="75000"/>
                  </a:schemeClr>
                </a:solidFill>
              </a:rPr>
              <a:t>Economic wellbeing</a:t>
            </a:r>
          </a:p>
          <a:p>
            <a:pPr lvl="1"/>
            <a:r>
              <a:rPr lang="en-US" dirty="0" smtClean="0">
                <a:solidFill>
                  <a:schemeClr val="accent1">
                    <a:lumMod val="75000"/>
                  </a:schemeClr>
                </a:solidFill>
              </a:rPr>
              <a:t>Greenhouse gas emissions</a:t>
            </a:r>
          </a:p>
          <a:p>
            <a:r>
              <a:rPr lang="en-US" dirty="0" smtClean="0">
                <a:solidFill>
                  <a:schemeClr val="accent1">
                    <a:lumMod val="75000"/>
                  </a:schemeClr>
                </a:solidFill>
              </a:rPr>
              <a:t>Relevant from the level of a neighborhood to the level of a state, the nation, or the entire world. </a:t>
            </a:r>
            <a:endParaRPr lang="en-US" dirty="0">
              <a:solidFill>
                <a:schemeClr val="accent1">
                  <a:lumMod val="75000"/>
                </a:schemeClr>
              </a:solidFill>
            </a:endParaRPr>
          </a:p>
        </p:txBody>
      </p:sp>
    </p:spTree>
    <p:extLst>
      <p:ext uri="{BB962C8B-B14F-4D97-AF65-F5344CB8AC3E}">
        <p14:creationId xmlns:p14="http://schemas.microsoft.com/office/powerpoint/2010/main" val="10243642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Organizing	</a:t>
            </a:r>
            <a:endParaRPr lang="en-US" dirty="0"/>
          </a:p>
        </p:txBody>
      </p:sp>
      <p:sp>
        <p:nvSpPr>
          <p:cNvPr id="3" name="Content Placeholder 2"/>
          <p:cNvSpPr>
            <a:spLocks noGrp="1"/>
          </p:cNvSpPr>
          <p:nvPr>
            <p:ph idx="1"/>
          </p:nvPr>
        </p:nvSpPr>
        <p:spPr/>
        <p:txBody>
          <a:bodyPr/>
          <a:lstStyle/>
          <a:p>
            <a:r>
              <a:rPr lang="en-US" dirty="0" smtClean="0">
                <a:solidFill>
                  <a:schemeClr val="accent1">
                    <a:lumMod val="75000"/>
                  </a:schemeClr>
                </a:solidFill>
              </a:rPr>
              <a:t>It is a matter of bringing every sector of a community (or a state, a nation, or the entire world) together around the goal of improving the wellbeing of the population. </a:t>
            </a:r>
          </a:p>
          <a:p>
            <a:r>
              <a:rPr lang="en-US" dirty="0" smtClean="0">
                <a:solidFill>
                  <a:schemeClr val="accent1">
                    <a:lumMod val="75000"/>
                  </a:schemeClr>
                </a:solidFill>
              </a:rPr>
              <a:t>Organize the sectors from most likely to be supportive to least likely to be supportive. </a:t>
            </a:r>
          </a:p>
          <a:p>
            <a:r>
              <a:rPr lang="en-US" dirty="0" smtClean="0">
                <a:solidFill>
                  <a:schemeClr val="accent1">
                    <a:lumMod val="75000"/>
                  </a:schemeClr>
                </a:solidFill>
              </a:rPr>
              <a:t>Identify evidence-based policies and programs that have the potential to affect the targeted outcome. </a:t>
            </a:r>
          </a:p>
          <a:p>
            <a:r>
              <a:rPr lang="en-US" dirty="0" smtClean="0">
                <a:solidFill>
                  <a:schemeClr val="accent1">
                    <a:lumMod val="75000"/>
                  </a:schemeClr>
                </a:solidFill>
              </a:rPr>
              <a:t>Implement, evaluate, refine your strategies. </a:t>
            </a:r>
          </a:p>
          <a:p>
            <a:endParaRPr lang="en-US" dirty="0"/>
          </a:p>
        </p:txBody>
      </p:sp>
    </p:spTree>
    <p:extLst>
      <p:ext uri="{BB962C8B-B14F-4D97-AF65-F5344CB8AC3E}">
        <p14:creationId xmlns:p14="http://schemas.microsoft.com/office/powerpoint/2010/main" val="35171862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Brings Us to Rebooting Capitalism</a:t>
            </a:r>
            <a:endParaRPr lang="en-US" dirty="0"/>
          </a:p>
        </p:txBody>
      </p:sp>
      <p:sp>
        <p:nvSpPr>
          <p:cNvPr id="3" name="Content Placeholder 2"/>
          <p:cNvSpPr>
            <a:spLocks noGrp="1"/>
          </p:cNvSpPr>
          <p:nvPr>
            <p:ph idx="1"/>
          </p:nvPr>
        </p:nvSpPr>
        <p:spPr>
          <a:xfrm>
            <a:off x="838200" y="1551709"/>
            <a:ext cx="10515600" cy="5169766"/>
          </a:xfrm>
        </p:spPr>
        <p:txBody>
          <a:bodyPr>
            <a:noAutofit/>
          </a:bodyPr>
          <a:lstStyle/>
          <a:p>
            <a:r>
              <a:rPr lang="en-US" dirty="0">
                <a:solidFill>
                  <a:srgbClr val="0070C0"/>
                </a:solidFill>
              </a:rPr>
              <a:t>Foreword by David Sloan Wilson</a:t>
            </a:r>
          </a:p>
          <a:p>
            <a:r>
              <a:rPr lang="en-US" dirty="0">
                <a:solidFill>
                  <a:srgbClr val="0070C0"/>
                </a:solidFill>
              </a:rPr>
              <a:t>Introduction</a:t>
            </a:r>
          </a:p>
          <a:p>
            <a:r>
              <a:rPr lang="en-US" dirty="0">
                <a:solidFill>
                  <a:srgbClr val="0070C0"/>
                </a:solidFill>
              </a:rPr>
              <a:t>One: Selection by Consequences </a:t>
            </a:r>
          </a:p>
          <a:p>
            <a:r>
              <a:rPr lang="en-US" dirty="0">
                <a:solidFill>
                  <a:srgbClr val="0070C0"/>
                </a:solidFill>
              </a:rPr>
              <a:t>Two: Your Readiness for Advancing a Nurturing Society</a:t>
            </a:r>
          </a:p>
          <a:p>
            <a:r>
              <a:rPr lang="en-US" dirty="0">
                <a:solidFill>
                  <a:srgbClr val="0070C0"/>
                </a:solidFill>
              </a:rPr>
              <a:t>Three: A Framework for Making Our Society More Nurturing </a:t>
            </a:r>
          </a:p>
          <a:p>
            <a:r>
              <a:rPr lang="en-US" dirty="0">
                <a:solidFill>
                  <a:srgbClr val="0070C0"/>
                </a:solidFill>
              </a:rPr>
              <a:t>Four: The Values to Action Coalition: The Foundation for the Change We Seek</a:t>
            </a:r>
          </a:p>
          <a:p>
            <a:r>
              <a:rPr lang="en-US" dirty="0">
                <a:solidFill>
                  <a:srgbClr val="0070C0"/>
                </a:solidFill>
              </a:rPr>
              <a:t>Five: Businesses That Nurture </a:t>
            </a:r>
          </a:p>
        </p:txBody>
      </p:sp>
      <p:sp>
        <p:nvSpPr>
          <p:cNvPr id="4" name="Slide Number Placeholder 3"/>
          <p:cNvSpPr>
            <a:spLocks noGrp="1"/>
          </p:cNvSpPr>
          <p:nvPr>
            <p:ph type="sldNum" sz="quarter" idx="12"/>
          </p:nvPr>
        </p:nvSpPr>
        <p:spPr/>
        <p:txBody>
          <a:bodyPr/>
          <a:lstStyle/>
          <a:p>
            <a:pPr defTabSz="457200"/>
            <a:fld id="{4BA82AFF-FFC2-9B46-B420-19DBFF95B2AE}" type="slidenum">
              <a:rPr lang="en-US" smtClean="0">
                <a:solidFill>
                  <a:prstClr val="black"/>
                </a:solidFill>
              </a:rPr>
              <a:pPr defTabSz="457200"/>
              <a:t>39</a:t>
            </a:fld>
            <a:endParaRPr lang="en-US">
              <a:solidFill>
                <a:prstClr val="black"/>
              </a:solidFill>
            </a:endParaRPr>
          </a:p>
        </p:txBody>
      </p:sp>
    </p:spTree>
    <p:extLst>
      <p:ext uri="{BB962C8B-B14F-4D97-AF65-F5344CB8AC3E}">
        <p14:creationId xmlns:p14="http://schemas.microsoft.com/office/powerpoint/2010/main" val="3823221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According to E. O. Wilson, Consilience involves </a:t>
            </a:r>
            <a:endParaRPr lang="en-US" dirty="0"/>
          </a:p>
        </p:txBody>
      </p:sp>
      <p:sp>
        <p:nvSpPr>
          <p:cNvPr id="5" name="Content Placeholder 4"/>
          <p:cNvSpPr>
            <a:spLocks noGrp="1"/>
          </p:cNvSpPr>
          <p:nvPr>
            <p:ph idx="1"/>
          </p:nvPr>
        </p:nvSpPr>
        <p:spPr>
          <a:xfrm>
            <a:off x="838201" y="1825625"/>
            <a:ext cx="9515764" cy="4351338"/>
          </a:xfrm>
        </p:spPr>
        <p:txBody>
          <a:bodyPr/>
          <a:lstStyle/>
          <a:p>
            <a:r>
              <a:rPr lang="en-US" dirty="0">
                <a:solidFill>
                  <a:schemeClr val="accent1">
                    <a:lumMod val="75000"/>
                  </a:schemeClr>
                </a:solidFill>
              </a:rPr>
              <a:t>T</a:t>
            </a:r>
            <a:r>
              <a:rPr lang="en-US" dirty="0" smtClean="0">
                <a:solidFill>
                  <a:schemeClr val="accent1">
                    <a:lumMod val="75000"/>
                  </a:schemeClr>
                </a:solidFill>
              </a:rPr>
              <a:t>he linking of facts and fact-based theory across disciplines to create a common groundwork of explanation.</a:t>
            </a:r>
          </a:p>
          <a:p>
            <a:r>
              <a:rPr lang="en-US" dirty="0" smtClean="0">
                <a:solidFill>
                  <a:schemeClr val="accent1">
                    <a:lumMod val="75000"/>
                  </a:schemeClr>
                </a:solidFill>
              </a:rPr>
              <a:t>Examples:</a:t>
            </a:r>
          </a:p>
          <a:p>
            <a:pPr lvl="1"/>
            <a:r>
              <a:rPr lang="en-US" dirty="0" smtClean="0">
                <a:solidFill>
                  <a:schemeClr val="accent1">
                    <a:lumMod val="75000"/>
                  </a:schemeClr>
                </a:solidFill>
              </a:rPr>
              <a:t>Gravity</a:t>
            </a:r>
          </a:p>
          <a:p>
            <a:pPr lvl="1"/>
            <a:r>
              <a:rPr lang="en-US" dirty="0" smtClean="0">
                <a:solidFill>
                  <a:schemeClr val="accent1">
                    <a:lumMod val="75000"/>
                  </a:schemeClr>
                </a:solidFill>
              </a:rPr>
              <a:t>Heliocentric theory</a:t>
            </a:r>
          </a:p>
          <a:p>
            <a:pPr lvl="1"/>
            <a:r>
              <a:rPr lang="en-US" dirty="0" smtClean="0">
                <a:solidFill>
                  <a:schemeClr val="accent1">
                    <a:lumMod val="75000"/>
                  </a:schemeClr>
                </a:solidFill>
              </a:rPr>
              <a:t>Evolution </a:t>
            </a:r>
          </a:p>
          <a:p>
            <a:r>
              <a:rPr lang="en-US" dirty="0" smtClean="0">
                <a:solidFill>
                  <a:schemeClr val="accent1">
                    <a:lumMod val="75000"/>
                  </a:schemeClr>
                </a:solidFill>
              </a:rPr>
              <a:t>Related to Thomas Kuhn’s analysis of paradigms in his </a:t>
            </a:r>
            <a:r>
              <a:rPr lang="en-US" i="1" dirty="0" smtClean="0">
                <a:solidFill>
                  <a:schemeClr val="accent1">
                    <a:lumMod val="75000"/>
                  </a:schemeClr>
                </a:solidFill>
              </a:rPr>
              <a:t>Structure of Scientific Revolutions</a:t>
            </a:r>
            <a:endParaRPr lang="en-US" dirty="0" smtClean="0">
              <a:solidFill>
                <a:schemeClr val="accent1">
                  <a:lumMod val="75000"/>
                </a:schemeClr>
              </a:solidFill>
            </a:endParaRPr>
          </a:p>
          <a:p>
            <a:endParaRPr lang="en-US" dirty="0">
              <a:solidFill>
                <a:schemeClr val="accent1">
                  <a:lumMod val="75000"/>
                </a:schemeClr>
              </a:solidFill>
            </a:endParaRPr>
          </a:p>
        </p:txBody>
      </p:sp>
    </p:spTree>
    <p:extLst>
      <p:ext uri="{BB962C8B-B14F-4D97-AF65-F5344CB8AC3E}">
        <p14:creationId xmlns:p14="http://schemas.microsoft.com/office/powerpoint/2010/main" val="40566197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Rebooting </a:t>
            </a:r>
            <a:r>
              <a:rPr lang="en-US" dirty="0" smtClean="0"/>
              <a:t>Capitalism</a:t>
            </a:r>
            <a:endParaRPr lang="en-US" dirty="0"/>
          </a:p>
        </p:txBody>
      </p:sp>
      <p:sp>
        <p:nvSpPr>
          <p:cNvPr id="3" name="Content Placeholder 2"/>
          <p:cNvSpPr>
            <a:spLocks noGrp="1"/>
          </p:cNvSpPr>
          <p:nvPr>
            <p:ph idx="1"/>
          </p:nvPr>
        </p:nvSpPr>
        <p:spPr>
          <a:xfrm>
            <a:off x="838200" y="1551709"/>
            <a:ext cx="10515600" cy="5169766"/>
          </a:xfrm>
        </p:spPr>
        <p:txBody>
          <a:bodyPr>
            <a:noAutofit/>
          </a:bodyPr>
          <a:lstStyle/>
          <a:p>
            <a:r>
              <a:rPr lang="en-US" sz="3200" dirty="0" smtClean="0">
                <a:solidFill>
                  <a:srgbClr val="0070C0"/>
                </a:solidFill>
              </a:rPr>
              <a:t>Six</a:t>
            </a:r>
            <a:r>
              <a:rPr lang="en-US" sz="3200" dirty="0">
                <a:solidFill>
                  <a:srgbClr val="0070C0"/>
                </a:solidFill>
              </a:rPr>
              <a:t>: Nurturing the Health of Every Person </a:t>
            </a:r>
          </a:p>
          <a:p>
            <a:r>
              <a:rPr lang="en-US" sz="3200" dirty="0">
                <a:solidFill>
                  <a:srgbClr val="0070C0"/>
                </a:solidFill>
              </a:rPr>
              <a:t>Seven: Higher Education: The Incubator of a New Society </a:t>
            </a:r>
          </a:p>
          <a:p>
            <a:r>
              <a:rPr lang="en-US" sz="3200" dirty="0">
                <a:solidFill>
                  <a:srgbClr val="0070C0"/>
                </a:solidFill>
              </a:rPr>
              <a:t>Eight: Reforming Criminal Justice </a:t>
            </a:r>
          </a:p>
          <a:p>
            <a:r>
              <a:rPr lang="en-US" sz="3200" dirty="0">
                <a:solidFill>
                  <a:srgbClr val="0070C0"/>
                </a:solidFill>
              </a:rPr>
              <a:t>Nine: Evolving Social and News Media to Promote Prosocial Values </a:t>
            </a:r>
          </a:p>
          <a:p>
            <a:r>
              <a:rPr lang="en-US" sz="3200" dirty="0">
                <a:solidFill>
                  <a:srgbClr val="0070C0"/>
                </a:solidFill>
              </a:rPr>
              <a:t>Ten: Climate Change </a:t>
            </a:r>
          </a:p>
          <a:p>
            <a:r>
              <a:rPr lang="en-US" sz="3200" dirty="0">
                <a:solidFill>
                  <a:srgbClr val="0070C0"/>
                </a:solidFill>
              </a:rPr>
              <a:t>Eleven: A Political System That Works for All </a:t>
            </a:r>
          </a:p>
          <a:p>
            <a:r>
              <a:rPr lang="en-US" sz="3200" dirty="0">
                <a:solidFill>
                  <a:srgbClr val="0070C0"/>
                </a:solidFill>
              </a:rPr>
              <a:t>Conclusion</a:t>
            </a:r>
          </a:p>
        </p:txBody>
      </p:sp>
      <p:sp>
        <p:nvSpPr>
          <p:cNvPr id="4" name="Slide Number Placeholder 3"/>
          <p:cNvSpPr>
            <a:spLocks noGrp="1"/>
          </p:cNvSpPr>
          <p:nvPr>
            <p:ph type="sldNum" sz="quarter" idx="12"/>
          </p:nvPr>
        </p:nvSpPr>
        <p:spPr/>
        <p:txBody>
          <a:bodyPr/>
          <a:lstStyle/>
          <a:p>
            <a:pPr defTabSz="457200"/>
            <a:fld id="{4BA82AFF-FFC2-9B46-B420-19DBFF95B2AE}" type="slidenum">
              <a:rPr lang="en-US" smtClean="0">
                <a:solidFill>
                  <a:prstClr val="black"/>
                </a:solidFill>
              </a:rPr>
              <a:pPr defTabSz="457200"/>
              <a:t>40</a:t>
            </a:fld>
            <a:endParaRPr lang="en-US">
              <a:solidFill>
                <a:prstClr val="black"/>
              </a:solidFill>
            </a:endParaRPr>
          </a:p>
        </p:txBody>
      </p:sp>
    </p:spTree>
    <p:extLst>
      <p:ext uri="{BB962C8B-B14F-4D97-AF65-F5344CB8AC3E}">
        <p14:creationId xmlns:p14="http://schemas.microsoft.com/office/powerpoint/2010/main" val="37459600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for Societal Reform</a:t>
            </a:r>
            <a:endParaRPr lang="en-US" dirty="0"/>
          </a:p>
        </p:txBody>
      </p:sp>
      <p:sp>
        <p:nvSpPr>
          <p:cNvPr id="3" name="Content Placeholder 2"/>
          <p:cNvSpPr>
            <a:spLocks noGrp="1"/>
          </p:cNvSpPr>
          <p:nvPr>
            <p:ph idx="1"/>
          </p:nvPr>
        </p:nvSpPr>
        <p:spPr/>
        <p:txBody>
          <a:bodyPr/>
          <a:lstStyle/>
          <a:p>
            <a:r>
              <a:rPr lang="en-US" dirty="0" smtClean="0">
                <a:solidFill>
                  <a:schemeClr val="accent1">
                    <a:lumMod val="75000"/>
                  </a:schemeClr>
                </a:solidFill>
              </a:rPr>
              <a:t>You can choose to embrace the value of having a society that is organized around ensuring the wellbeing of every person. </a:t>
            </a:r>
          </a:p>
          <a:p>
            <a:r>
              <a:rPr lang="en-US" dirty="0" smtClean="0">
                <a:solidFill>
                  <a:schemeClr val="accent1">
                    <a:lumMod val="75000"/>
                  </a:schemeClr>
                </a:solidFill>
              </a:rPr>
              <a:t>If you do, you will want every sector of society to minimize individual behavior and corporate/organizational behavior that harms members of the population and promote practices that benefit people.</a:t>
            </a:r>
          </a:p>
          <a:p>
            <a:r>
              <a:rPr lang="en-US" dirty="0" smtClean="0">
                <a:solidFill>
                  <a:schemeClr val="accent1">
                    <a:lumMod val="75000"/>
                  </a:schemeClr>
                </a:solidFill>
              </a:rPr>
              <a:t>Practices are selected by their consequences. </a:t>
            </a:r>
          </a:p>
          <a:p>
            <a:pPr lvl="1"/>
            <a:r>
              <a:rPr lang="en-US" dirty="0" smtClean="0">
                <a:solidFill>
                  <a:schemeClr val="accent1">
                    <a:lumMod val="75000"/>
                  </a:schemeClr>
                </a:solidFill>
              </a:rPr>
              <a:t>The tobacco industry</a:t>
            </a:r>
          </a:p>
          <a:p>
            <a:pPr lvl="1"/>
            <a:r>
              <a:rPr lang="en-US" dirty="0" smtClean="0">
                <a:solidFill>
                  <a:schemeClr val="accent1">
                    <a:lumMod val="75000"/>
                  </a:schemeClr>
                </a:solidFill>
              </a:rPr>
              <a:t>The cell phone industry</a:t>
            </a:r>
            <a:endParaRPr lang="en-US" dirty="0">
              <a:solidFill>
                <a:schemeClr val="accent1">
                  <a:lumMod val="75000"/>
                </a:schemeClr>
              </a:solidFill>
            </a:endParaRPr>
          </a:p>
        </p:txBody>
      </p:sp>
    </p:spTree>
    <p:extLst>
      <p:ext uri="{BB962C8B-B14F-4D97-AF65-F5344CB8AC3E}">
        <p14:creationId xmlns:p14="http://schemas.microsoft.com/office/powerpoint/2010/main" val="32641271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30252" y="368131"/>
            <a:ext cx="3548920"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https://valuestoaction.com/reboot/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60938" y="964275"/>
            <a:ext cx="4398970" cy="5702531"/>
          </a:xfrm>
          <a:prstGeom prst="rect">
            <a:avLst/>
          </a:prstGeom>
        </p:spPr>
      </p:pic>
      <p:pic>
        <p:nvPicPr>
          <p:cNvPr id="6" name="Picture 5"/>
          <p:cNvPicPr>
            <a:picLocks noChangeAspect="1"/>
          </p:cNvPicPr>
          <p:nvPr/>
        </p:nvPicPr>
        <p:blipFill>
          <a:blip r:embed="rId3"/>
          <a:stretch>
            <a:fillRect/>
          </a:stretch>
        </p:blipFill>
        <p:spPr>
          <a:xfrm>
            <a:off x="937894" y="157940"/>
            <a:ext cx="4293981" cy="6508866"/>
          </a:xfrm>
          <a:prstGeom prst="rect">
            <a:avLst/>
          </a:prstGeom>
        </p:spPr>
      </p:pic>
    </p:spTree>
    <p:extLst>
      <p:ext uri="{BB962C8B-B14F-4D97-AF65-F5344CB8AC3E}">
        <p14:creationId xmlns:p14="http://schemas.microsoft.com/office/powerpoint/2010/main" val="12527160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Reform in </a:t>
            </a:r>
            <a:br>
              <a:rPr lang="en-US" dirty="0" smtClean="0"/>
            </a:br>
            <a:r>
              <a:rPr lang="en-US" dirty="0" smtClean="0"/>
              <a:t>Major Sectors of Society</a:t>
            </a:r>
            <a:endParaRPr lang="en-US"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9220103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Business</a:t>
            </a:r>
            <a:endParaRPr lang="en-US" dirty="0"/>
          </a:p>
        </p:txBody>
      </p:sp>
      <p:sp>
        <p:nvSpPr>
          <p:cNvPr id="5" name="Content Placeholder 4"/>
          <p:cNvSpPr>
            <a:spLocks noGrp="1"/>
          </p:cNvSpPr>
          <p:nvPr>
            <p:ph idx="1"/>
          </p:nvPr>
        </p:nvSpPr>
        <p:spPr/>
        <p:txBody>
          <a:bodyPr/>
          <a:lstStyle/>
          <a:p>
            <a:r>
              <a:rPr lang="en-US" dirty="0" smtClean="0">
                <a:solidFill>
                  <a:schemeClr val="accent1">
                    <a:lumMod val="75000"/>
                  </a:schemeClr>
                </a:solidFill>
              </a:rPr>
              <a:t>Traditional narrow focus on benefit to investors</a:t>
            </a:r>
          </a:p>
          <a:p>
            <a:r>
              <a:rPr lang="en-US" dirty="0" smtClean="0">
                <a:solidFill>
                  <a:schemeClr val="accent1">
                    <a:lumMod val="75000"/>
                  </a:schemeClr>
                </a:solidFill>
              </a:rPr>
              <a:t>Reformed focus: </a:t>
            </a:r>
          </a:p>
          <a:p>
            <a:pPr lvl="1"/>
            <a:r>
              <a:rPr lang="en-US" dirty="0" smtClean="0">
                <a:solidFill>
                  <a:schemeClr val="accent1">
                    <a:lumMod val="75000"/>
                  </a:schemeClr>
                </a:solidFill>
              </a:rPr>
              <a:t>Impact of practices on employees, customers, suppliers, investors, and the community/society as a whole. </a:t>
            </a:r>
            <a:endParaRPr lang="en-US" dirty="0">
              <a:solidFill>
                <a:schemeClr val="accent1">
                  <a:lumMod val="75000"/>
                </a:schemeClr>
              </a:solidFill>
            </a:endParaRPr>
          </a:p>
        </p:txBody>
      </p:sp>
    </p:spTree>
    <p:extLst>
      <p:ext uri="{BB962C8B-B14F-4D97-AF65-F5344CB8AC3E}">
        <p14:creationId xmlns:p14="http://schemas.microsoft.com/office/powerpoint/2010/main" val="39303935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Healthcare—Actually Public Health</a:t>
            </a:r>
            <a:endParaRPr lang="en-US" dirty="0"/>
          </a:p>
        </p:txBody>
      </p:sp>
      <p:sp>
        <p:nvSpPr>
          <p:cNvPr id="3" name="Content Placeholder 2"/>
          <p:cNvSpPr>
            <a:spLocks noGrp="1"/>
          </p:cNvSpPr>
          <p:nvPr>
            <p:ph idx="1"/>
          </p:nvPr>
        </p:nvSpPr>
        <p:spPr>
          <a:xfrm>
            <a:off x="838200" y="1825625"/>
            <a:ext cx="9295015" cy="4351338"/>
          </a:xfrm>
        </p:spPr>
        <p:txBody>
          <a:bodyPr/>
          <a:lstStyle/>
          <a:p>
            <a:r>
              <a:rPr lang="en-US" dirty="0" smtClean="0">
                <a:solidFill>
                  <a:schemeClr val="accent1">
                    <a:lumMod val="75000"/>
                  </a:schemeClr>
                </a:solidFill>
              </a:rPr>
              <a:t>Traditional focus:</a:t>
            </a:r>
          </a:p>
          <a:p>
            <a:pPr lvl="1"/>
            <a:r>
              <a:rPr lang="en-US" dirty="0" smtClean="0">
                <a:solidFill>
                  <a:schemeClr val="accent1">
                    <a:lumMod val="75000"/>
                  </a:schemeClr>
                </a:solidFill>
              </a:rPr>
              <a:t>Treating people once they are ill</a:t>
            </a:r>
          </a:p>
          <a:p>
            <a:pPr lvl="1"/>
            <a:r>
              <a:rPr lang="en-US" dirty="0" smtClean="0">
                <a:solidFill>
                  <a:schemeClr val="accent1">
                    <a:lumMod val="75000"/>
                  </a:schemeClr>
                </a:solidFill>
              </a:rPr>
              <a:t>Maximizing the revenue of pharma, insurance companies, and providers</a:t>
            </a:r>
          </a:p>
          <a:p>
            <a:r>
              <a:rPr lang="en-US" dirty="0" smtClean="0">
                <a:solidFill>
                  <a:schemeClr val="accent1">
                    <a:lumMod val="75000"/>
                  </a:schemeClr>
                </a:solidFill>
              </a:rPr>
              <a:t>Reformed (Public Health) Focus: </a:t>
            </a:r>
          </a:p>
          <a:p>
            <a:pPr lvl="1"/>
            <a:r>
              <a:rPr lang="en-US" dirty="0" smtClean="0">
                <a:solidFill>
                  <a:schemeClr val="accent1">
                    <a:lumMod val="75000"/>
                  </a:schemeClr>
                </a:solidFill>
              </a:rPr>
              <a:t>Practices are selected on the basis of the impact on the health of the population. </a:t>
            </a:r>
            <a:endParaRPr lang="en-US" dirty="0" smtClean="0">
              <a:solidFill>
                <a:schemeClr val="accent1">
                  <a:lumMod val="75000"/>
                </a:schemeClr>
              </a:solidFill>
            </a:endParaRPr>
          </a:p>
          <a:p>
            <a:pPr lvl="1"/>
            <a:r>
              <a:rPr lang="en-US" dirty="0" smtClean="0">
                <a:solidFill>
                  <a:schemeClr val="accent1">
                    <a:lumMod val="75000"/>
                  </a:schemeClr>
                </a:solidFill>
              </a:rPr>
              <a:t>A much greater proportion of health care spending would be spent on prevention</a:t>
            </a:r>
            <a:endParaRPr lang="en-US" dirty="0">
              <a:solidFill>
                <a:schemeClr val="accent1">
                  <a:lumMod val="75000"/>
                </a:schemeClr>
              </a:solidFill>
            </a:endParaRPr>
          </a:p>
        </p:txBody>
      </p:sp>
    </p:spTree>
    <p:extLst>
      <p:ext uri="{BB962C8B-B14F-4D97-AF65-F5344CB8AC3E}">
        <p14:creationId xmlns:p14="http://schemas.microsoft.com/office/powerpoint/2010/main" val="28906982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Criminal Justice</a:t>
            </a:r>
            <a:endParaRPr lang="en-US" dirty="0"/>
          </a:p>
        </p:txBody>
      </p:sp>
      <p:sp>
        <p:nvSpPr>
          <p:cNvPr id="3" name="Content Placeholder 2"/>
          <p:cNvSpPr>
            <a:spLocks noGrp="1"/>
          </p:cNvSpPr>
          <p:nvPr>
            <p:ph idx="1"/>
          </p:nvPr>
        </p:nvSpPr>
        <p:spPr/>
        <p:txBody>
          <a:bodyPr/>
          <a:lstStyle/>
          <a:p>
            <a:r>
              <a:rPr lang="en-US" dirty="0" smtClean="0">
                <a:solidFill>
                  <a:schemeClr val="accent1">
                    <a:lumMod val="75000"/>
                  </a:schemeClr>
                </a:solidFill>
              </a:rPr>
              <a:t>Currently</a:t>
            </a:r>
          </a:p>
          <a:p>
            <a:pPr lvl="1"/>
            <a:r>
              <a:rPr lang="en-US" dirty="0" smtClean="0">
                <a:solidFill>
                  <a:schemeClr val="accent1">
                    <a:lumMod val="75000"/>
                  </a:schemeClr>
                </a:solidFill>
              </a:rPr>
              <a:t>The most punitive system in the world from policing to imprisonment</a:t>
            </a:r>
          </a:p>
          <a:p>
            <a:r>
              <a:rPr lang="en-US" dirty="0" smtClean="0">
                <a:solidFill>
                  <a:schemeClr val="accent1">
                    <a:lumMod val="75000"/>
                  </a:schemeClr>
                </a:solidFill>
              </a:rPr>
              <a:t>Reform:</a:t>
            </a:r>
          </a:p>
          <a:p>
            <a:pPr lvl="1"/>
            <a:r>
              <a:rPr lang="en-US" dirty="0" smtClean="0">
                <a:solidFill>
                  <a:schemeClr val="accent1">
                    <a:lumMod val="75000"/>
                  </a:schemeClr>
                </a:solidFill>
              </a:rPr>
              <a:t>Goals are the prevention of crime and the reduction in recidivism and the elimination of police brutality.</a:t>
            </a:r>
          </a:p>
          <a:p>
            <a:pPr lvl="1"/>
            <a:r>
              <a:rPr lang="en-US" dirty="0" smtClean="0">
                <a:solidFill>
                  <a:schemeClr val="accent1">
                    <a:lumMod val="75000"/>
                  </a:schemeClr>
                </a:solidFill>
              </a:rPr>
              <a:t>Select all practices on the basis of their measurable impact on these outcomes. </a:t>
            </a:r>
          </a:p>
        </p:txBody>
      </p:sp>
    </p:spTree>
    <p:extLst>
      <p:ext uri="{BB962C8B-B14F-4D97-AF65-F5344CB8AC3E}">
        <p14:creationId xmlns:p14="http://schemas.microsoft.com/office/powerpoint/2010/main" val="35359879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and Mass Media</a:t>
            </a:r>
            <a:endParaRPr lang="en-US" dirty="0"/>
          </a:p>
        </p:txBody>
      </p:sp>
      <p:sp>
        <p:nvSpPr>
          <p:cNvPr id="3" name="Content Placeholder 2"/>
          <p:cNvSpPr>
            <a:spLocks noGrp="1"/>
          </p:cNvSpPr>
          <p:nvPr>
            <p:ph idx="1"/>
          </p:nvPr>
        </p:nvSpPr>
        <p:spPr/>
        <p:txBody>
          <a:bodyPr/>
          <a:lstStyle/>
          <a:p>
            <a:r>
              <a:rPr lang="en-US" dirty="0" smtClean="0">
                <a:solidFill>
                  <a:schemeClr val="accent1">
                    <a:lumMod val="75000"/>
                  </a:schemeClr>
                </a:solidFill>
              </a:rPr>
              <a:t>Social media promised us increased participation in democratic processes.  </a:t>
            </a:r>
          </a:p>
          <a:p>
            <a:r>
              <a:rPr lang="en-US" dirty="0" smtClean="0">
                <a:solidFill>
                  <a:schemeClr val="accent1">
                    <a:lumMod val="75000"/>
                  </a:schemeClr>
                </a:solidFill>
              </a:rPr>
              <a:t>But the internet has selected racist and hateful speech and behavior. </a:t>
            </a:r>
          </a:p>
          <a:p>
            <a:r>
              <a:rPr lang="en-US" dirty="0" smtClean="0">
                <a:solidFill>
                  <a:schemeClr val="accent1">
                    <a:lumMod val="75000"/>
                  </a:schemeClr>
                </a:solidFill>
              </a:rPr>
              <a:t>Reform would evolve social media to promote prosocial values and behavior. </a:t>
            </a:r>
            <a:endParaRPr lang="en-US" dirty="0">
              <a:solidFill>
                <a:schemeClr val="accent1">
                  <a:lumMod val="75000"/>
                </a:schemeClr>
              </a:solidFill>
            </a:endParaRPr>
          </a:p>
        </p:txBody>
      </p:sp>
    </p:spTree>
    <p:extLst>
      <p:ext uri="{BB962C8B-B14F-4D97-AF65-F5344CB8AC3E}">
        <p14:creationId xmlns:p14="http://schemas.microsoft.com/office/powerpoint/2010/main" val="16390281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Change</a:t>
            </a:r>
            <a:endParaRPr lang="en-US" dirty="0"/>
          </a:p>
        </p:txBody>
      </p:sp>
      <p:sp>
        <p:nvSpPr>
          <p:cNvPr id="3" name="Content Placeholder 2"/>
          <p:cNvSpPr>
            <a:spLocks noGrp="1"/>
          </p:cNvSpPr>
          <p:nvPr>
            <p:ph idx="1"/>
          </p:nvPr>
        </p:nvSpPr>
        <p:spPr/>
        <p:txBody>
          <a:bodyPr/>
          <a:lstStyle/>
          <a:p>
            <a:r>
              <a:rPr lang="en-US" dirty="0" smtClean="0">
                <a:solidFill>
                  <a:schemeClr val="accent1">
                    <a:lumMod val="75000"/>
                  </a:schemeClr>
                </a:solidFill>
              </a:rPr>
              <a:t>Virtually no contextual behavioral science research on reducing greenhouse gas emissions. </a:t>
            </a:r>
            <a:endParaRPr lang="en-US" dirty="0">
              <a:solidFill>
                <a:schemeClr val="accent1">
                  <a:lumMod val="75000"/>
                </a:schemeClr>
              </a:solidFill>
            </a:endParaRPr>
          </a:p>
        </p:txBody>
      </p:sp>
    </p:spTree>
    <p:extLst>
      <p:ext uri="{BB962C8B-B14F-4D97-AF65-F5344CB8AC3E}">
        <p14:creationId xmlns:p14="http://schemas.microsoft.com/office/powerpoint/2010/main" val="690017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Politics</a:t>
            </a:r>
            <a:endParaRPr lang="en-US" dirty="0"/>
          </a:p>
        </p:txBody>
      </p:sp>
      <p:sp>
        <p:nvSpPr>
          <p:cNvPr id="3" name="Content Placeholder 2"/>
          <p:cNvSpPr>
            <a:spLocks noGrp="1"/>
          </p:cNvSpPr>
          <p:nvPr>
            <p:ph idx="1"/>
          </p:nvPr>
        </p:nvSpPr>
        <p:spPr>
          <a:xfrm>
            <a:off x="838200" y="1825625"/>
            <a:ext cx="9569335" cy="4351338"/>
          </a:xfrm>
        </p:spPr>
        <p:txBody>
          <a:bodyPr/>
          <a:lstStyle/>
          <a:p>
            <a:r>
              <a:rPr lang="en-US" dirty="0" smtClean="0">
                <a:solidFill>
                  <a:schemeClr val="accent1">
                    <a:lumMod val="75000"/>
                  </a:schemeClr>
                </a:solidFill>
              </a:rPr>
              <a:t>Currently our political system is under the control free market advocates.  </a:t>
            </a:r>
            <a:endParaRPr lang="en-US" dirty="0">
              <a:solidFill>
                <a:schemeClr val="accent1">
                  <a:lumMod val="75000"/>
                </a:schemeClr>
              </a:solidFill>
            </a:endParaRPr>
          </a:p>
          <a:p>
            <a:r>
              <a:rPr lang="en-US" dirty="0" smtClean="0">
                <a:solidFill>
                  <a:schemeClr val="accent1">
                    <a:lumMod val="75000"/>
                  </a:schemeClr>
                </a:solidFill>
              </a:rPr>
              <a:t>Reforms that are needed:</a:t>
            </a:r>
          </a:p>
          <a:p>
            <a:pPr lvl="1"/>
            <a:r>
              <a:rPr lang="en-US" dirty="0" smtClean="0">
                <a:solidFill>
                  <a:schemeClr val="accent1">
                    <a:lumMod val="75000"/>
                  </a:schemeClr>
                </a:solidFill>
              </a:rPr>
              <a:t>Restrictions on money in politics</a:t>
            </a:r>
          </a:p>
          <a:p>
            <a:pPr lvl="2"/>
            <a:r>
              <a:rPr lang="en-US" dirty="0" smtClean="0">
                <a:solidFill>
                  <a:schemeClr val="accent1">
                    <a:lumMod val="75000"/>
                  </a:schemeClr>
                </a:solidFill>
              </a:rPr>
              <a:t>Overturn Citizens United</a:t>
            </a:r>
          </a:p>
          <a:p>
            <a:pPr lvl="2"/>
            <a:r>
              <a:rPr lang="en-US" dirty="0" smtClean="0">
                <a:solidFill>
                  <a:schemeClr val="accent1">
                    <a:lumMod val="75000"/>
                  </a:schemeClr>
                </a:solidFill>
              </a:rPr>
              <a:t>Publicly funded campaigns. </a:t>
            </a:r>
            <a:endParaRPr lang="en-US" dirty="0">
              <a:solidFill>
                <a:schemeClr val="accent1">
                  <a:lumMod val="75000"/>
                </a:schemeClr>
              </a:solidFill>
            </a:endParaRPr>
          </a:p>
          <a:p>
            <a:r>
              <a:rPr lang="en-US" dirty="0" smtClean="0">
                <a:solidFill>
                  <a:schemeClr val="accent1">
                    <a:lumMod val="75000"/>
                  </a:schemeClr>
                </a:solidFill>
              </a:rPr>
              <a:t>These reforms will not be possible, unless we convince millions of people that free market ideology took us where we didn’t want to go. We need to make the wellbeing of the population the touchstone of our political system. </a:t>
            </a:r>
            <a:endParaRPr lang="en-US" dirty="0">
              <a:solidFill>
                <a:schemeClr val="accent1">
                  <a:lumMod val="75000"/>
                </a:schemeClr>
              </a:solidFill>
            </a:endParaRPr>
          </a:p>
        </p:txBody>
      </p:sp>
    </p:spTree>
    <p:extLst>
      <p:ext uri="{BB962C8B-B14F-4D97-AF65-F5344CB8AC3E}">
        <p14:creationId xmlns:p14="http://schemas.microsoft.com/office/powerpoint/2010/main" val="554520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Nurture Consilience </a:t>
            </a:r>
            <a:endParaRPr lang="en-US" dirty="0"/>
          </a:p>
        </p:txBody>
      </p:sp>
      <p:sp>
        <p:nvSpPr>
          <p:cNvPr id="3" name="Content Placeholder 2"/>
          <p:cNvSpPr>
            <a:spLocks noGrp="1"/>
          </p:cNvSpPr>
          <p:nvPr>
            <p:ph idx="1"/>
          </p:nvPr>
        </p:nvSpPr>
        <p:spPr/>
        <p:txBody>
          <a:bodyPr/>
          <a:lstStyle/>
          <a:p>
            <a:r>
              <a:rPr lang="en-US" dirty="0" smtClean="0">
                <a:solidFill>
                  <a:srgbClr val="0070C0"/>
                </a:solidFill>
              </a:rPr>
              <a:t>Diverse disciplines including biology, medicine, public health, social work, and social, clinical, and developmental psychology converge in identifying the environmental conditions that promote vs. undermine wellbeing. </a:t>
            </a:r>
          </a:p>
          <a:p>
            <a:r>
              <a:rPr lang="en-US" dirty="0" smtClean="0">
                <a:solidFill>
                  <a:srgbClr val="0070C0"/>
                </a:solidFill>
              </a:rPr>
              <a:t>I have found it useful to organize the evidence around the concept of nurturance. </a:t>
            </a:r>
            <a:endParaRPr lang="en-US" dirty="0">
              <a:solidFill>
                <a:srgbClr val="0070C0"/>
              </a:solidFill>
            </a:endParaRPr>
          </a:p>
        </p:txBody>
      </p:sp>
    </p:spTree>
    <p:extLst>
      <p:ext uri="{BB962C8B-B14F-4D97-AF65-F5344CB8AC3E}">
        <p14:creationId xmlns:p14="http://schemas.microsoft.com/office/powerpoint/2010/main" val="13161745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But Let’s Focus on Higher Education</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02020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011" y="90805"/>
            <a:ext cx="10515600" cy="1325563"/>
          </a:xfrm>
        </p:spPr>
        <p:txBody>
          <a:bodyPr/>
          <a:lstStyle/>
          <a:p>
            <a:r>
              <a:rPr lang="en-US" dirty="0" smtClean="0"/>
              <a:t>Higher Education</a:t>
            </a:r>
            <a:endParaRPr lang="en-US" dirty="0"/>
          </a:p>
        </p:txBody>
      </p:sp>
      <p:sp>
        <p:nvSpPr>
          <p:cNvPr id="3" name="Content Placeholder 2"/>
          <p:cNvSpPr>
            <a:spLocks noGrp="1"/>
          </p:cNvSpPr>
          <p:nvPr>
            <p:ph idx="1"/>
          </p:nvPr>
        </p:nvSpPr>
        <p:spPr>
          <a:xfrm>
            <a:off x="405938" y="1210483"/>
            <a:ext cx="9777153" cy="5547764"/>
          </a:xfrm>
        </p:spPr>
        <p:txBody>
          <a:bodyPr/>
          <a:lstStyle/>
          <a:p>
            <a:r>
              <a:rPr lang="en-US" dirty="0" smtClean="0">
                <a:solidFill>
                  <a:schemeClr val="accent1">
                    <a:lumMod val="75000"/>
                  </a:schemeClr>
                </a:solidFill>
              </a:rPr>
              <a:t>Current Focus:</a:t>
            </a:r>
          </a:p>
          <a:p>
            <a:pPr lvl="1"/>
            <a:r>
              <a:rPr lang="en-US" dirty="0" smtClean="0">
                <a:solidFill>
                  <a:schemeClr val="accent1">
                    <a:lumMod val="75000"/>
                  </a:schemeClr>
                </a:solidFill>
              </a:rPr>
              <a:t>Maximizing grant funding</a:t>
            </a:r>
          </a:p>
          <a:p>
            <a:pPr lvl="1"/>
            <a:r>
              <a:rPr lang="en-US" dirty="0" smtClean="0">
                <a:solidFill>
                  <a:schemeClr val="accent1">
                    <a:lumMod val="75000"/>
                  </a:schemeClr>
                </a:solidFill>
              </a:rPr>
              <a:t>Maximizing endowment</a:t>
            </a:r>
          </a:p>
          <a:p>
            <a:pPr lvl="1"/>
            <a:r>
              <a:rPr lang="en-US" dirty="0" smtClean="0">
                <a:solidFill>
                  <a:schemeClr val="accent1">
                    <a:lumMod val="75000"/>
                  </a:schemeClr>
                </a:solidFill>
              </a:rPr>
              <a:t>Maximizing revenue from sports</a:t>
            </a:r>
          </a:p>
          <a:p>
            <a:pPr lvl="1"/>
            <a:r>
              <a:rPr lang="en-US" dirty="0" smtClean="0">
                <a:solidFill>
                  <a:schemeClr val="accent1">
                    <a:lumMod val="75000"/>
                  </a:schemeClr>
                </a:solidFill>
              </a:rPr>
              <a:t>Maximizing administrators salaries</a:t>
            </a:r>
          </a:p>
          <a:p>
            <a:pPr lvl="1"/>
            <a:r>
              <a:rPr lang="en-US" dirty="0" smtClean="0">
                <a:solidFill>
                  <a:schemeClr val="accent1">
                    <a:lumMod val="75000"/>
                  </a:schemeClr>
                </a:solidFill>
              </a:rPr>
              <a:t>Putting students into debt</a:t>
            </a:r>
          </a:p>
          <a:p>
            <a:r>
              <a:rPr lang="en-US" dirty="0" smtClean="0">
                <a:solidFill>
                  <a:schemeClr val="accent1">
                    <a:lumMod val="75000"/>
                  </a:schemeClr>
                </a:solidFill>
              </a:rPr>
              <a:t>Reform:</a:t>
            </a:r>
          </a:p>
          <a:p>
            <a:pPr lvl="1"/>
            <a:r>
              <a:rPr lang="en-US" dirty="0" smtClean="0">
                <a:solidFill>
                  <a:schemeClr val="accent1">
                    <a:lumMod val="75000"/>
                  </a:schemeClr>
                </a:solidFill>
              </a:rPr>
              <a:t>Systematic analysis of the degree to which all of the activities of universities are enhancing vs. undermining population wellbeing. </a:t>
            </a:r>
          </a:p>
          <a:p>
            <a:pPr lvl="2"/>
            <a:r>
              <a:rPr lang="en-US" dirty="0" smtClean="0">
                <a:solidFill>
                  <a:schemeClr val="accent1">
                    <a:lumMod val="75000"/>
                  </a:schemeClr>
                </a:solidFill>
              </a:rPr>
              <a:t>Business schools</a:t>
            </a:r>
          </a:p>
          <a:p>
            <a:pPr lvl="2"/>
            <a:r>
              <a:rPr lang="en-US" dirty="0" smtClean="0">
                <a:solidFill>
                  <a:schemeClr val="accent1">
                    <a:lumMod val="75000"/>
                  </a:schemeClr>
                </a:solidFill>
              </a:rPr>
              <a:t>Law schools</a:t>
            </a:r>
          </a:p>
          <a:p>
            <a:pPr lvl="2"/>
            <a:r>
              <a:rPr lang="en-US" dirty="0" smtClean="0">
                <a:solidFill>
                  <a:schemeClr val="accent1">
                    <a:lumMod val="75000"/>
                  </a:schemeClr>
                </a:solidFill>
              </a:rPr>
              <a:t>Behavioral Science</a:t>
            </a:r>
          </a:p>
          <a:p>
            <a:pPr lvl="3"/>
            <a:r>
              <a:rPr lang="en-US" dirty="0" smtClean="0">
                <a:solidFill>
                  <a:schemeClr val="accent1">
                    <a:lumMod val="75000"/>
                  </a:schemeClr>
                </a:solidFill>
              </a:rPr>
              <a:t>Research on affecting our major problems?</a:t>
            </a:r>
          </a:p>
          <a:p>
            <a:pPr lvl="3"/>
            <a:r>
              <a:rPr lang="en-US" dirty="0" smtClean="0">
                <a:solidFill>
                  <a:schemeClr val="accent1">
                    <a:lumMod val="75000"/>
                  </a:schemeClr>
                </a:solidFill>
              </a:rPr>
              <a:t>Training the people needed to prevent problems and promote wellbeing</a:t>
            </a:r>
          </a:p>
          <a:p>
            <a:pPr lvl="2"/>
            <a:endParaRPr lang="en-US" dirty="0" smtClean="0">
              <a:solidFill>
                <a:schemeClr val="accent1">
                  <a:lumMod val="75000"/>
                </a:schemeClr>
              </a:solidFill>
            </a:endParaRPr>
          </a:p>
          <a:p>
            <a:pPr lvl="2"/>
            <a:endParaRPr lang="en-US" dirty="0" smtClean="0">
              <a:solidFill>
                <a:schemeClr val="accent1">
                  <a:lumMod val="75000"/>
                </a:schemeClr>
              </a:solidFill>
            </a:endParaRPr>
          </a:p>
        </p:txBody>
      </p:sp>
    </p:spTree>
    <p:extLst>
      <p:ext uri="{BB962C8B-B14F-4D97-AF65-F5344CB8AC3E}">
        <p14:creationId xmlns:p14="http://schemas.microsoft.com/office/powerpoint/2010/main" val="16500909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regarding Higher Education</a:t>
            </a:r>
            <a:endParaRPr lang="en-US" dirty="0"/>
          </a:p>
        </p:txBody>
      </p:sp>
      <p:sp>
        <p:nvSpPr>
          <p:cNvPr id="3" name="Content Placeholder 2"/>
          <p:cNvSpPr>
            <a:spLocks noGrp="1"/>
          </p:cNvSpPr>
          <p:nvPr>
            <p:ph idx="1"/>
          </p:nvPr>
        </p:nvSpPr>
        <p:spPr>
          <a:xfrm>
            <a:off x="838200" y="1825625"/>
            <a:ext cx="9319953" cy="4351338"/>
          </a:xfrm>
        </p:spPr>
        <p:txBody>
          <a:bodyPr>
            <a:normAutofit fontScale="85000" lnSpcReduction="20000"/>
          </a:bodyPr>
          <a:lstStyle/>
          <a:p>
            <a:r>
              <a:rPr lang="en-US" dirty="0" smtClean="0">
                <a:solidFill>
                  <a:schemeClr val="accent1">
                    <a:lumMod val="75000"/>
                  </a:schemeClr>
                </a:solidFill>
              </a:rPr>
              <a:t>Analysis of the behavioral science research and training in the top 100 Universities in the U.S. </a:t>
            </a:r>
          </a:p>
          <a:p>
            <a:pPr lvl="1"/>
            <a:r>
              <a:rPr lang="en-US" dirty="0" smtClean="0">
                <a:solidFill>
                  <a:schemeClr val="accent1">
                    <a:lumMod val="75000"/>
                  </a:schemeClr>
                </a:solidFill>
              </a:rPr>
              <a:t>Psychology</a:t>
            </a:r>
          </a:p>
          <a:p>
            <a:pPr lvl="1"/>
            <a:r>
              <a:rPr lang="en-US" dirty="0" smtClean="0">
                <a:solidFill>
                  <a:schemeClr val="accent1">
                    <a:lumMod val="75000"/>
                  </a:schemeClr>
                </a:solidFill>
              </a:rPr>
              <a:t>Education</a:t>
            </a:r>
          </a:p>
          <a:p>
            <a:pPr lvl="1"/>
            <a:r>
              <a:rPr lang="en-US" dirty="0" smtClean="0">
                <a:solidFill>
                  <a:schemeClr val="accent1">
                    <a:lumMod val="75000"/>
                  </a:schemeClr>
                </a:solidFill>
              </a:rPr>
              <a:t>Political Science</a:t>
            </a:r>
          </a:p>
          <a:p>
            <a:pPr lvl="1"/>
            <a:r>
              <a:rPr lang="en-US" dirty="0" smtClean="0">
                <a:solidFill>
                  <a:schemeClr val="accent1">
                    <a:lumMod val="75000"/>
                  </a:schemeClr>
                </a:solidFill>
              </a:rPr>
              <a:t>Sociology</a:t>
            </a:r>
          </a:p>
          <a:p>
            <a:pPr lvl="1"/>
            <a:r>
              <a:rPr lang="en-US" dirty="0" smtClean="0">
                <a:solidFill>
                  <a:schemeClr val="accent1">
                    <a:lumMod val="75000"/>
                  </a:schemeClr>
                </a:solidFill>
              </a:rPr>
              <a:t>Social Work </a:t>
            </a:r>
          </a:p>
          <a:p>
            <a:pPr lvl="1"/>
            <a:r>
              <a:rPr lang="en-US" dirty="0" smtClean="0">
                <a:solidFill>
                  <a:schemeClr val="accent1">
                    <a:lumMod val="75000"/>
                  </a:schemeClr>
                </a:solidFill>
              </a:rPr>
              <a:t>Economics</a:t>
            </a:r>
          </a:p>
          <a:p>
            <a:pPr lvl="1"/>
            <a:r>
              <a:rPr lang="en-US" dirty="0" smtClean="0">
                <a:solidFill>
                  <a:schemeClr val="accent1">
                    <a:lumMod val="75000"/>
                  </a:schemeClr>
                </a:solidFill>
              </a:rPr>
              <a:t>Public health </a:t>
            </a:r>
          </a:p>
          <a:p>
            <a:pPr lvl="1"/>
            <a:r>
              <a:rPr lang="en-US" dirty="0" smtClean="0">
                <a:solidFill>
                  <a:schemeClr val="accent1">
                    <a:lumMod val="75000"/>
                  </a:schemeClr>
                </a:solidFill>
              </a:rPr>
              <a:t>What else? </a:t>
            </a:r>
          </a:p>
          <a:p>
            <a:r>
              <a:rPr lang="en-US" dirty="0" smtClean="0">
                <a:solidFill>
                  <a:schemeClr val="accent1">
                    <a:lumMod val="75000"/>
                  </a:schemeClr>
                </a:solidFill>
              </a:rPr>
              <a:t>To what extent is it contextualist in the sense that it </a:t>
            </a:r>
          </a:p>
          <a:p>
            <a:pPr lvl="1"/>
            <a:r>
              <a:rPr lang="en-US" dirty="0">
                <a:solidFill>
                  <a:schemeClr val="accent1">
                    <a:lumMod val="75000"/>
                  </a:schemeClr>
                </a:solidFill>
              </a:rPr>
              <a:t>F</a:t>
            </a:r>
            <a:r>
              <a:rPr lang="en-US" dirty="0" smtClean="0">
                <a:solidFill>
                  <a:schemeClr val="accent1">
                    <a:lumMod val="75000"/>
                  </a:schemeClr>
                </a:solidFill>
              </a:rPr>
              <a:t>ocuses on identifying malleable influences on important social problems and </a:t>
            </a:r>
          </a:p>
          <a:p>
            <a:pPr lvl="1"/>
            <a:r>
              <a:rPr lang="en-US" dirty="0">
                <a:solidFill>
                  <a:schemeClr val="accent1">
                    <a:lumMod val="75000"/>
                  </a:schemeClr>
                </a:solidFill>
              </a:rPr>
              <a:t>E</a:t>
            </a:r>
            <a:r>
              <a:rPr lang="en-US" dirty="0" smtClean="0">
                <a:solidFill>
                  <a:schemeClr val="accent1">
                    <a:lumMod val="75000"/>
                  </a:schemeClr>
                </a:solidFill>
              </a:rPr>
              <a:t>xperimentally evaluates strategies for affecting the incidence and prevalence of problematic behaviors and organizational practices or incidence and prevalence of beneficial behaviors and practices</a:t>
            </a:r>
            <a:endParaRPr lang="en-US" dirty="0">
              <a:solidFill>
                <a:schemeClr val="accent1">
                  <a:lumMod val="75000"/>
                </a:schemeClr>
              </a:solidFill>
            </a:endParaRPr>
          </a:p>
        </p:txBody>
      </p:sp>
    </p:spTree>
    <p:extLst>
      <p:ext uri="{BB962C8B-B14F-4D97-AF65-F5344CB8AC3E}">
        <p14:creationId xmlns:p14="http://schemas.microsoft.com/office/powerpoint/2010/main" val="4866681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Something to Work on</a:t>
            </a:r>
            <a:endParaRPr lang="en-US" dirty="0"/>
          </a:p>
        </p:txBody>
      </p:sp>
      <p:sp>
        <p:nvSpPr>
          <p:cNvPr id="3" name="Content Placeholder 2"/>
          <p:cNvSpPr>
            <a:spLocks noGrp="1"/>
          </p:cNvSpPr>
          <p:nvPr>
            <p:ph idx="1"/>
          </p:nvPr>
        </p:nvSpPr>
        <p:spPr/>
        <p:txBody>
          <a:bodyPr/>
          <a:lstStyle/>
          <a:p>
            <a:r>
              <a:rPr lang="en-US" dirty="0"/>
              <a:t>If you chose to spend 15 minutes a day working to reform any aspect of your society, community, or organization, what would you choose to work on?  	</a:t>
            </a:r>
          </a:p>
          <a:p>
            <a:pPr marL="0" indent="0">
              <a:buNone/>
            </a:pPr>
            <a:endParaRPr lang="en-US" dirty="0"/>
          </a:p>
          <a:p>
            <a:endParaRPr lang="en-US" dirty="0"/>
          </a:p>
        </p:txBody>
      </p:sp>
    </p:spTree>
    <p:extLst>
      <p:ext uri="{BB962C8B-B14F-4D97-AF65-F5344CB8AC3E}">
        <p14:creationId xmlns:p14="http://schemas.microsoft.com/office/powerpoint/2010/main" val="6494980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Theory of Values to Action </a:t>
            </a:r>
            <a:endParaRPr lang="en-US" dirty="0"/>
          </a:p>
        </p:txBody>
      </p:sp>
      <p:sp>
        <p:nvSpPr>
          <p:cNvPr id="4" name="Text Placeholder 3"/>
          <p:cNvSpPr>
            <a:spLocks noGrp="1"/>
          </p:cNvSpPr>
          <p:nvPr>
            <p:ph type="body" idx="1"/>
          </p:nvPr>
        </p:nvSpPr>
        <p:spPr>
          <a:xfrm>
            <a:off x="831850" y="4589463"/>
            <a:ext cx="9243175" cy="1500187"/>
          </a:xfrm>
        </p:spPr>
        <p:txBody>
          <a:bodyPr>
            <a:normAutofit/>
          </a:bodyPr>
          <a:lstStyle/>
          <a:p>
            <a:r>
              <a:rPr lang="en-US" sz="3600" dirty="0" smtClean="0">
                <a:solidFill>
                  <a:schemeClr val="accent1">
                    <a:lumMod val="50000"/>
                  </a:schemeClr>
                </a:solidFill>
              </a:rPr>
              <a:t>It is just a theory!  Criticize it to make it more effective. </a:t>
            </a:r>
            <a:endParaRPr lang="en-US" sz="3600" dirty="0">
              <a:solidFill>
                <a:schemeClr val="accent1">
                  <a:lumMod val="50000"/>
                </a:schemeClr>
              </a:solidFill>
            </a:endParaRPr>
          </a:p>
        </p:txBody>
      </p:sp>
    </p:spTree>
    <p:extLst>
      <p:ext uri="{BB962C8B-B14F-4D97-AF65-F5344CB8AC3E}">
        <p14:creationId xmlns:p14="http://schemas.microsoft.com/office/powerpoint/2010/main" val="31548940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Create teams of people who join Values to Action to work for the reforms called for in Rebooting Capitalism. </a:t>
            </a:r>
            <a:endParaRPr lang="en-US" dirty="0"/>
          </a:p>
        </p:txBody>
      </p:sp>
      <p:sp>
        <p:nvSpPr>
          <p:cNvPr id="5" name="Content Placeholder 4"/>
          <p:cNvSpPr>
            <a:spLocks noGrp="1"/>
          </p:cNvSpPr>
          <p:nvPr>
            <p:ph idx="1"/>
          </p:nvPr>
        </p:nvSpPr>
        <p:spPr>
          <a:xfrm>
            <a:off x="838200" y="2008505"/>
            <a:ext cx="10515600" cy="4351338"/>
          </a:xfrm>
        </p:spPr>
        <p:txBody>
          <a:bodyPr>
            <a:normAutofit fontScale="77500" lnSpcReduction="20000"/>
          </a:bodyPr>
          <a:lstStyle/>
          <a:p>
            <a:r>
              <a:rPr lang="en-US" dirty="0">
                <a:solidFill>
                  <a:schemeClr val="accent1">
                    <a:lumMod val="50000"/>
                  </a:schemeClr>
                </a:solidFill>
              </a:rPr>
              <a:t>Reforming the Criminal Justice System. </a:t>
            </a:r>
          </a:p>
          <a:p>
            <a:r>
              <a:rPr lang="en-US" dirty="0">
                <a:solidFill>
                  <a:schemeClr val="accent1">
                    <a:lumMod val="50000"/>
                  </a:schemeClr>
                </a:solidFill>
              </a:rPr>
              <a:t>Reducing Disparities in Health. </a:t>
            </a:r>
          </a:p>
          <a:p>
            <a:r>
              <a:rPr lang="en-US" dirty="0">
                <a:solidFill>
                  <a:schemeClr val="accent1">
                    <a:lumMod val="50000"/>
                  </a:schemeClr>
                </a:solidFill>
              </a:rPr>
              <a:t>Reforming Business So It Works for Everyone. </a:t>
            </a:r>
          </a:p>
          <a:p>
            <a:r>
              <a:rPr lang="en-US" dirty="0">
                <a:solidFill>
                  <a:schemeClr val="accent1">
                    <a:lumMod val="50000"/>
                  </a:schemeClr>
                </a:solidFill>
              </a:rPr>
              <a:t>Reforming Higher Education.  </a:t>
            </a:r>
          </a:p>
          <a:p>
            <a:r>
              <a:rPr lang="en-US" dirty="0">
                <a:solidFill>
                  <a:schemeClr val="accent1">
                    <a:lumMod val="50000"/>
                  </a:schemeClr>
                </a:solidFill>
              </a:rPr>
              <a:t>Using Social Media to Promote a More Nurturing Society. </a:t>
            </a:r>
          </a:p>
          <a:p>
            <a:r>
              <a:rPr lang="en-US" dirty="0">
                <a:solidFill>
                  <a:schemeClr val="accent1">
                    <a:lumMod val="50000"/>
                  </a:schemeClr>
                </a:solidFill>
              </a:rPr>
              <a:t>Reducing Greenhouse Gas Emissions. </a:t>
            </a:r>
          </a:p>
          <a:p>
            <a:r>
              <a:rPr lang="en-US" dirty="0">
                <a:solidFill>
                  <a:schemeClr val="accent1">
                    <a:lumMod val="50000"/>
                  </a:schemeClr>
                </a:solidFill>
              </a:rPr>
              <a:t>Promoting </a:t>
            </a:r>
            <a:r>
              <a:rPr lang="en-US" i="1" dirty="0">
                <a:solidFill>
                  <a:schemeClr val="accent1">
                    <a:lumMod val="50000"/>
                  </a:schemeClr>
                </a:solidFill>
              </a:rPr>
              <a:t>Rebooting Capitalism.</a:t>
            </a:r>
            <a:endParaRPr lang="en-US" dirty="0">
              <a:solidFill>
                <a:schemeClr val="accent1">
                  <a:lumMod val="50000"/>
                </a:schemeClr>
              </a:solidFill>
            </a:endParaRPr>
          </a:p>
          <a:p>
            <a:r>
              <a:rPr lang="en-US" dirty="0">
                <a:solidFill>
                  <a:schemeClr val="accent1">
                    <a:lumMod val="50000"/>
                  </a:schemeClr>
                </a:solidFill>
              </a:rPr>
              <a:t>Promoting Psychological Flexibility</a:t>
            </a:r>
          </a:p>
          <a:p>
            <a:r>
              <a:rPr lang="en-US" dirty="0">
                <a:solidFill>
                  <a:schemeClr val="accent1">
                    <a:lumMod val="50000"/>
                  </a:schemeClr>
                </a:solidFill>
              </a:rPr>
              <a:t>Reducing Greenhouse Gas Emissions</a:t>
            </a:r>
          </a:p>
          <a:p>
            <a:r>
              <a:rPr lang="en-US" dirty="0">
                <a:solidFill>
                  <a:schemeClr val="accent1">
                    <a:lumMod val="50000"/>
                  </a:schemeClr>
                </a:solidFill>
              </a:rPr>
              <a:t>Advancing the Nation’s Efforts to Reduce Concentrated Disadvantage</a:t>
            </a:r>
          </a:p>
          <a:p>
            <a:r>
              <a:rPr lang="en-US" dirty="0">
                <a:solidFill>
                  <a:schemeClr val="accent1">
                    <a:lumMod val="50000"/>
                  </a:schemeClr>
                </a:solidFill>
              </a:rPr>
              <a:t>Improving Child and Adolescent Wellbeing in Your Community</a:t>
            </a:r>
          </a:p>
          <a:p>
            <a:r>
              <a:rPr lang="en-US" dirty="0">
                <a:solidFill>
                  <a:schemeClr val="accent1">
                    <a:lumMod val="50000"/>
                  </a:schemeClr>
                </a:solidFill>
              </a:rPr>
              <a:t>Building A Coalition of Reform Organizations</a:t>
            </a:r>
          </a:p>
          <a:p>
            <a:endParaRPr lang="en-US" dirty="0"/>
          </a:p>
        </p:txBody>
      </p:sp>
    </p:spTree>
    <p:extLst>
      <p:ext uri="{BB962C8B-B14F-4D97-AF65-F5344CB8AC3E}">
        <p14:creationId xmlns:p14="http://schemas.microsoft.com/office/powerpoint/2010/main" val="39065572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Based on a survey of those who join…</a:t>
            </a:r>
            <a:endParaRPr lang="en-US" dirty="0"/>
          </a:p>
        </p:txBody>
      </p:sp>
      <p:sp>
        <p:nvSpPr>
          <p:cNvPr id="3" name="Content Placeholder 2"/>
          <p:cNvSpPr>
            <a:spLocks noGrp="1"/>
          </p:cNvSpPr>
          <p:nvPr>
            <p:ph idx="1"/>
          </p:nvPr>
        </p:nvSpPr>
        <p:spPr/>
        <p:txBody>
          <a:bodyPr/>
          <a:lstStyle/>
          <a:p>
            <a:r>
              <a:rPr lang="en-US" dirty="0" smtClean="0">
                <a:solidFill>
                  <a:schemeClr val="accent1">
                    <a:lumMod val="50000"/>
                  </a:schemeClr>
                </a:solidFill>
              </a:rPr>
              <a:t>Start by forming teams to work on the topics that joiners want to make a priority. </a:t>
            </a:r>
          </a:p>
          <a:p>
            <a:r>
              <a:rPr lang="en-US" dirty="0" smtClean="0">
                <a:solidFill>
                  <a:schemeClr val="accent1">
                    <a:lumMod val="50000"/>
                  </a:schemeClr>
                </a:solidFill>
              </a:rPr>
              <a:t>This idea is, in part, based on experience of Coalition of Behavioral Science Organizations and the two task forces it created. </a:t>
            </a:r>
          </a:p>
          <a:p>
            <a:endParaRPr lang="en-US" dirty="0"/>
          </a:p>
        </p:txBody>
      </p:sp>
    </p:spTree>
    <p:extLst>
      <p:ext uri="{BB962C8B-B14F-4D97-AF65-F5344CB8AC3E}">
        <p14:creationId xmlns:p14="http://schemas.microsoft.com/office/powerpoint/2010/main" val="42412980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Strengthening Families Task Force</a:t>
            </a:r>
            <a:endParaRPr lang="en-US" dirty="0"/>
          </a:p>
        </p:txBody>
      </p:sp>
      <p:sp>
        <p:nvSpPr>
          <p:cNvPr id="3" name="Content Placeholder 2"/>
          <p:cNvSpPr>
            <a:spLocks noGrp="1"/>
          </p:cNvSpPr>
          <p:nvPr>
            <p:ph idx="1"/>
          </p:nvPr>
        </p:nvSpPr>
        <p:spPr/>
        <p:txBody>
          <a:bodyPr/>
          <a:lstStyle/>
          <a:p>
            <a:r>
              <a:rPr lang="en-US" dirty="0" smtClean="0">
                <a:solidFill>
                  <a:schemeClr val="accent1">
                    <a:lumMod val="50000"/>
                  </a:schemeClr>
                </a:solidFill>
              </a:rPr>
              <a:t>Wrote a Paper summarizing the policies and programs that are needed to increase the prevalence of nurturing families. </a:t>
            </a:r>
          </a:p>
          <a:p>
            <a:r>
              <a:rPr lang="en-US" dirty="0" smtClean="0">
                <a:solidFill>
                  <a:schemeClr val="accent1">
                    <a:lumMod val="50000"/>
                  </a:schemeClr>
                </a:solidFill>
              </a:rPr>
              <a:t>Meeting on Concentrated Disadvantage</a:t>
            </a:r>
          </a:p>
          <a:p>
            <a:r>
              <a:rPr lang="en-US" dirty="0" smtClean="0">
                <a:solidFill>
                  <a:schemeClr val="accent1">
                    <a:lumMod val="50000"/>
                  </a:schemeClr>
                </a:solidFill>
              </a:rPr>
              <a:t>Gathering support for a long term effort to reduce concentrated disadvantage. </a:t>
            </a:r>
            <a:endParaRPr lang="en-US" dirty="0">
              <a:solidFill>
                <a:schemeClr val="accent1">
                  <a:lumMod val="50000"/>
                </a:schemeClr>
              </a:solidFill>
            </a:endParaRPr>
          </a:p>
        </p:txBody>
      </p:sp>
    </p:spTree>
    <p:extLst>
      <p:ext uri="{BB962C8B-B14F-4D97-AF65-F5344CB8AC3E}">
        <p14:creationId xmlns:p14="http://schemas.microsoft.com/office/powerpoint/2010/main" val="27887758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Change Task Force</a:t>
            </a:r>
            <a:endParaRPr lang="en-US" dirty="0"/>
          </a:p>
        </p:txBody>
      </p:sp>
      <p:sp>
        <p:nvSpPr>
          <p:cNvPr id="3" name="Content Placeholder 2"/>
          <p:cNvSpPr>
            <a:spLocks noGrp="1"/>
          </p:cNvSpPr>
          <p:nvPr>
            <p:ph idx="1"/>
          </p:nvPr>
        </p:nvSpPr>
        <p:spPr/>
        <p:txBody>
          <a:bodyPr/>
          <a:lstStyle/>
          <a:p>
            <a:r>
              <a:rPr lang="en-US" dirty="0" smtClean="0">
                <a:solidFill>
                  <a:schemeClr val="accent1">
                    <a:lumMod val="50000"/>
                  </a:schemeClr>
                </a:solidFill>
              </a:rPr>
              <a:t>Systematic Review of the Literature on Reducing Greenhouse Gas Emissions.</a:t>
            </a:r>
          </a:p>
          <a:p>
            <a:r>
              <a:rPr lang="en-US" dirty="0" smtClean="0">
                <a:solidFill>
                  <a:schemeClr val="accent1">
                    <a:lumMod val="50000"/>
                  </a:schemeClr>
                </a:solidFill>
              </a:rPr>
              <a:t>Paper on research on community interventions. </a:t>
            </a:r>
          </a:p>
          <a:p>
            <a:r>
              <a:rPr lang="en-US" dirty="0" smtClean="0">
                <a:solidFill>
                  <a:schemeClr val="accent1">
                    <a:lumMod val="50000"/>
                  </a:schemeClr>
                </a:solidFill>
              </a:rPr>
              <a:t>Paper on federal funding</a:t>
            </a:r>
          </a:p>
          <a:p>
            <a:r>
              <a:rPr lang="en-US" dirty="0" smtClean="0">
                <a:solidFill>
                  <a:schemeClr val="accent1">
                    <a:lumMod val="50000"/>
                  </a:schemeClr>
                </a:solidFill>
              </a:rPr>
              <a:t>Paper on research on getting policies adopted. </a:t>
            </a:r>
          </a:p>
          <a:p>
            <a:r>
              <a:rPr lang="en-US" dirty="0" smtClean="0">
                <a:solidFill>
                  <a:schemeClr val="accent1">
                    <a:lumMod val="50000"/>
                  </a:schemeClr>
                </a:solidFill>
              </a:rPr>
              <a:t>How much behavioral science research in included in the Green New Deal?</a:t>
            </a:r>
          </a:p>
        </p:txBody>
      </p:sp>
    </p:spTree>
    <p:extLst>
      <p:ext uri="{BB962C8B-B14F-4D97-AF65-F5344CB8AC3E}">
        <p14:creationId xmlns:p14="http://schemas.microsoft.com/office/powerpoint/2010/main" val="5732042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a:t>
            </a:r>
            <a:br>
              <a:rPr lang="en-US" dirty="0" smtClean="0"/>
            </a:br>
            <a:r>
              <a:rPr lang="en-US" dirty="0"/>
              <a:t>	</a:t>
            </a:r>
            <a:r>
              <a:rPr lang="en-US" dirty="0" smtClean="0"/>
              <a:t>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Your values—if ten years from now you looked back on 2020 and said, things have really gotten better, what would be different? </a:t>
            </a:r>
          </a:p>
          <a:p>
            <a:r>
              <a:rPr lang="en-US" dirty="0" smtClean="0"/>
              <a:t>Read the book? </a:t>
            </a:r>
          </a:p>
          <a:p>
            <a:r>
              <a:rPr lang="en-US" dirty="0" smtClean="0"/>
              <a:t>Complete the survey </a:t>
            </a:r>
          </a:p>
          <a:p>
            <a:r>
              <a:rPr lang="en-US" dirty="0" smtClean="0"/>
              <a:t>Joining a team</a:t>
            </a:r>
          </a:p>
          <a:p>
            <a:pPr lvl="1"/>
            <a:r>
              <a:rPr lang="en-US" dirty="0" smtClean="0"/>
              <a:t>How interested would  you be in joining one? </a:t>
            </a:r>
          </a:p>
          <a:p>
            <a:pPr lvl="1"/>
            <a:r>
              <a:rPr lang="en-US" dirty="0" smtClean="0"/>
              <a:t>How many hours a week would you be willing to volunteer? </a:t>
            </a:r>
          </a:p>
          <a:p>
            <a:pPr lvl="1"/>
            <a:r>
              <a:rPr lang="en-US" dirty="0" smtClean="0"/>
              <a:t>What would you want to work on. </a:t>
            </a:r>
          </a:p>
          <a:p>
            <a:r>
              <a:rPr lang="en-US" dirty="0" smtClean="0"/>
              <a:t>Take one of the areas of reform and brainstorm team work that could advance the reform: </a:t>
            </a:r>
          </a:p>
          <a:p>
            <a:pPr lvl="1"/>
            <a:r>
              <a:rPr lang="en-US" dirty="0" smtClean="0"/>
              <a:t>Must require no more than two hours a week for no more than ten weeks. </a:t>
            </a:r>
            <a:endParaRPr lang="en-US" dirty="0"/>
          </a:p>
        </p:txBody>
      </p:sp>
    </p:spTree>
    <p:extLst>
      <p:ext uri="{BB962C8B-B14F-4D97-AF65-F5344CB8AC3E}">
        <p14:creationId xmlns:p14="http://schemas.microsoft.com/office/powerpoint/2010/main" val="3844673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Nurturing Environments</a:t>
            </a:r>
            <a:endParaRPr lang="en-US" dirty="0"/>
          </a:p>
        </p:txBody>
      </p:sp>
      <p:sp>
        <p:nvSpPr>
          <p:cNvPr id="3" name="Content Placeholder 2"/>
          <p:cNvSpPr>
            <a:spLocks noGrp="1"/>
          </p:cNvSpPr>
          <p:nvPr>
            <p:ph idx="1"/>
          </p:nvPr>
        </p:nvSpPr>
        <p:spPr/>
        <p:txBody>
          <a:bodyPr/>
          <a:lstStyle/>
          <a:p>
            <a:r>
              <a:rPr lang="en-US" dirty="0" smtClean="0">
                <a:solidFill>
                  <a:srgbClr val="0070C0"/>
                </a:solidFill>
              </a:rPr>
              <a:t>Minimize toxic biological and social conditions</a:t>
            </a:r>
          </a:p>
          <a:p>
            <a:r>
              <a:rPr lang="en-US" dirty="0" smtClean="0">
                <a:solidFill>
                  <a:srgbClr val="0070C0"/>
                </a:solidFill>
              </a:rPr>
              <a:t>Limit opportunities and influences for problem behavior</a:t>
            </a:r>
          </a:p>
          <a:p>
            <a:r>
              <a:rPr lang="en-US" dirty="0" smtClean="0">
                <a:solidFill>
                  <a:srgbClr val="0070C0"/>
                </a:solidFill>
              </a:rPr>
              <a:t>Richly reinforce diverse forms of prosocial behavior </a:t>
            </a:r>
          </a:p>
          <a:p>
            <a:r>
              <a:rPr lang="en-US" dirty="0" smtClean="0">
                <a:solidFill>
                  <a:srgbClr val="0070C0"/>
                </a:solidFill>
              </a:rPr>
              <a:t>Promote psychological flexibility: the mindful and pragmatic pursuit of one’s values, even in the context of troubling thoughts and feelings.  </a:t>
            </a:r>
            <a:endParaRPr lang="en-US" dirty="0">
              <a:solidFill>
                <a:srgbClr val="0070C0"/>
              </a:solidFill>
            </a:endParaRPr>
          </a:p>
        </p:txBody>
      </p:sp>
      <p:sp>
        <p:nvSpPr>
          <p:cNvPr id="4" name="Slide Number Placeholder 3"/>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BA82AFF-FFC2-9B46-B420-19DBFF95B2AE}"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008677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Critique of this theory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862948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Toxic social conditions</a:t>
            </a:r>
            <a:endParaRPr lang="en-US" dirty="0"/>
          </a:p>
        </p:txBody>
      </p:sp>
      <p:sp>
        <p:nvSpPr>
          <p:cNvPr id="5" name="Text Placeholder 4"/>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3214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Adverse </a:t>
            </a:r>
            <a:r>
              <a:rPr lang="en-US" dirty="0"/>
              <a:t>C</a:t>
            </a:r>
            <a:r>
              <a:rPr lang="en-US" dirty="0" smtClean="0"/>
              <a:t>hildhood Experiences--ACES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0070C0"/>
                </a:solidFill>
              </a:rPr>
              <a:t>Physical </a:t>
            </a:r>
            <a:r>
              <a:rPr lang="en-US" dirty="0">
                <a:solidFill>
                  <a:srgbClr val="0070C0"/>
                </a:solidFill>
              </a:rPr>
              <a:t>abuse, </a:t>
            </a:r>
            <a:endParaRPr lang="en-US" dirty="0" smtClean="0">
              <a:solidFill>
                <a:srgbClr val="0070C0"/>
              </a:solidFill>
            </a:endParaRPr>
          </a:p>
          <a:p>
            <a:r>
              <a:rPr lang="en-US" dirty="0" smtClean="0">
                <a:solidFill>
                  <a:srgbClr val="0070C0"/>
                </a:solidFill>
              </a:rPr>
              <a:t>Verbal </a:t>
            </a:r>
            <a:r>
              <a:rPr lang="en-US" dirty="0">
                <a:solidFill>
                  <a:srgbClr val="0070C0"/>
                </a:solidFill>
              </a:rPr>
              <a:t>abuse, </a:t>
            </a:r>
            <a:endParaRPr lang="en-US" dirty="0" smtClean="0">
              <a:solidFill>
                <a:srgbClr val="0070C0"/>
              </a:solidFill>
            </a:endParaRPr>
          </a:p>
          <a:p>
            <a:r>
              <a:rPr lang="en-US" dirty="0" smtClean="0">
                <a:solidFill>
                  <a:srgbClr val="0070C0"/>
                </a:solidFill>
              </a:rPr>
              <a:t>Sexual </a:t>
            </a:r>
            <a:r>
              <a:rPr lang="en-US" dirty="0">
                <a:solidFill>
                  <a:srgbClr val="0070C0"/>
                </a:solidFill>
              </a:rPr>
              <a:t>abuse, </a:t>
            </a:r>
            <a:endParaRPr lang="en-US" dirty="0" smtClean="0">
              <a:solidFill>
                <a:srgbClr val="0070C0"/>
              </a:solidFill>
            </a:endParaRPr>
          </a:p>
          <a:p>
            <a:r>
              <a:rPr lang="en-US" dirty="0" smtClean="0">
                <a:solidFill>
                  <a:srgbClr val="0070C0"/>
                </a:solidFill>
              </a:rPr>
              <a:t>Physical neglect,</a:t>
            </a:r>
          </a:p>
          <a:p>
            <a:r>
              <a:rPr lang="en-US" dirty="0">
                <a:solidFill>
                  <a:srgbClr val="0070C0"/>
                </a:solidFill>
              </a:rPr>
              <a:t>E</a:t>
            </a:r>
            <a:r>
              <a:rPr lang="en-US" dirty="0" smtClean="0">
                <a:solidFill>
                  <a:srgbClr val="0070C0"/>
                </a:solidFill>
              </a:rPr>
              <a:t>motional </a:t>
            </a:r>
            <a:r>
              <a:rPr lang="en-US" dirty="0">
                <a:solidFill>
                  <a:srgbClr val="0070C0"/>
                </a:solidFill>
              </a:rPr>
              <a:t>neglect. </a:t>
            </a:r>
            <a:endParaRPr lang="en-US" dirty="0" smtClean="0">
              <a:solidFill>
                <a:srgbClr val="0070C0"/>
              </a:solidFill>
            </a:endParaRPr>
          </a:p>
          <a:p>
            <a:r>
              <a:rPr lang="en-US" dirty="0" smtClean="0">
                <a:solidFill>
                  <a:srgbClr val="0070C0"/>
                </a:solidFill>
              </a:rPr>
              <a:t>An alcoholic parent</a:t>
            </a:r>
          </a:p>
          <a:p>
            <a:r>
              <a:rPr lang="en-US" dirty="0" smtClean="0">
                <a:solidFill>
                  <a:srgbClr val="0070C0"/>
                </a:solidFill>
              </a:rPr>
              <a:t>Abuse of one’s mother</a:t>
            </a:r>
          </a:p>
          <a:p>
            <a:r>
              <a:rPr lang="en-US" dirty="0" smtClean="0">
                <a:solidFill>
                  <a:srgbClr val="0070C0"/>
                </a:solidFill>
              </a:rPr>
              <a:t>Family </a:t>
            </a:r>
            <a:r>
              <a:rPr lang="en-US" dirty="0">
                <a:solidFill>
                  <a:srgbClr val="0070C0"/>
                </a:solidFill>
              </a:rPr>
              <a:t>member in jail, </a:t>
            </a:r>
            <a:endParaRPr lang="en-US" dirty="0" smtClean="0">
              <a:solidFill>
                <a:srgbClr val="0070C0"/>
              </a:solidFill>
            </a:endParaRPr>
          </a:p>
          <a:p>
            <a:r>
              <a:rPr lang="en-US" dirty="0" smtClean="0">
                <a:solidFill>
                  <a:srgbClr val="0070C0"/>
                </a:solidFill>
              </a:rPr>
              <a:t>Mentally ill family </a:t>
            </a:r>
            <a:r>
              <a:rPr lang="en-US" dirty="0">
                <a:solidFill>
                  <a:srgbClr val="0070C0"/>
                </a:solidFill>
              </a:rPr>
              <a:t>member </a:t>
            </a:r>
            <a:endParaRPr lang="en-US" dirty="0" smtClean="0">
              <a:solidFill>
                <a:srgbClr val="0070C0"/>
              </a:solidFill>
            </a:endParaRPr>
          </a:p>
          <a:p>
            <a:r>
              <a:rPr lang="en-US" dirty="0" smtClean="0">
                <a:solidFill>
                  <a:srgbClr val="0070C0"/>
                </a:solidFill>
              </a:rPr>
              <a:t>Loss of a </a:t>
            </a:r>
            <a:r>
              <a:rPr lang="en-US" dirty="0">
                <a:solidFill>
                  <a:srgbClr val="0070C0"/>
                </a:solidFill>
              </a:rPr>
              <a:t>parent through divorce, death or abandonment</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A82AFF-FFC2-9B46-B420-19DBFF95B2AE}"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2403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 the number of ACEs increases so does the risk for the </a:t>
            </a:r>
            <a:r>
              <a:rPr lang="en-US" dirty="0" smtClean="0"/>
              <a:t>following:</a:t>
            </a:r>
            <a:r>
              <a:rPr lang="en-US" dirty="0"/>
              <a:t/>
            </a:r>
            <a:br>
              <a:rPr lang="en-US" dirty="0"/>
            </a:br>
            <a:endParaRPr lang="en-US" dirty="0"/>
          </a:p>
        </p:txBody>
      </p:sp>
      <p:sp>
        <p:nvSpPr>
          <p:cNvPr id="6" name="Content Placeholder 5"/>
          <p:cNvSpPr>
            <a:spLocks noGrp="1"/>
          </p:cNvSpPr>
          <p:nvPr>
            <p:ph sz="half" idx="1"/>
          </p:nvPr>
        </p:nvSpPr>
        <p:spPr>
          <a:xfrm>
            <a:off x="1807029" y="1404599"/>
            <a:ext cx="4038600" cy="4708525"/>
          </a:xfrm>
        </p:spPr>
        <p:txBody>
          <a:bodyPr>
            <a:noAutofit/>
          </a:bodyPr>
          <a:lstStyle/>
          <a:p>
            <a:r>
              <a:rPr lang="en-US" sz="2400" dirty="0">
                <a:solidFill>
                  <a:srgbClr val="0070C0"/>
                </a:solidFill>
              </a:rPr>
              <a:t>Alcoholism </a:t>
            </a:r>
          </a:p>
          <a:p>
            <a:r>
              <a:rPr lang="en-US" sz="2400" dirty="0">
                <a:solidFill>
                  <a:srgbClr val="0070C0"/>
                </a:solidFill>
              </a:rPr>
              <a:t>Chronic obstructive pulmonary disease</a:t>
            </a:r>
          </a:p>
          <a:p>
            <a:r>
              <a:rPr lang="en-US" sz="2400" dirty="0">
                <a:solidFill>
                  <a:srgbClr val="0070C0"/>
                </a:solidFill>
              </a:rPr>
              <a:t>Depression</a:t>
            </a:r>
          </a:p>
          <a:p>
            <a:r>
              <a:rPr lang="en-US" sz="2400" dirty="0">
                <a:solidFill>
                  <a:srgbClr val="0070C0"/>
                </a:solidFill>
              </a:rPr>
              <a:t>Fetal death</a:t>
            </a:r>
          </a:p>
          <a:p>
            <a:r>
              <a:rPr lang="en-US" sz="2400" dirty="0">
                <a:solidFill>
                  <a:srgbClr val="0070C0"/>
                </a:solidFill>
              </a:rPr>
              <a:t>Health-related quality of life</a:t>
            </a:r>
          </a:p>
          <a:p>
            <a:r>
              <a:rPr lang="en-US" sz="2400" dirty="0">
                <a:solidFill>
                  <a:srgbClr val="0070C0"/>
                </a:solidFill>
              </a:rPr>
              <a:t>Illicit drug use</a:t>
            </a:r>
          </a:p>
          <a:p>
            <a:r>
              <a:rPr lang="en-US" sz="2400" dirty="0">
                <a:solidFill>
                  <a:srgbClr val="0070C0"/>
                </a:solidFill>
              </a:rPr>
              <a:t>Ischemic heart disease</a:t>
            </a:r>
          </a:p>
          <a:p>
            <a:r>
              <a:rPr lang="en-US" sz="2400" dirty="0">
                <a:solidFill>
                  <a:srgbClr val="0070C0"/>
                </a:solidFill>
              </a:rPr>
              <a:t>Liver disease</a:t>
            </a:r>
          </a:p>
          <a:p>
            <a:r>
              <a:rPr lang="en-US" sz="2400" dirty="0">
                <a:solidFill>
                  <a:srgbClr val="0070C0"/>
                </a:solidFill>
              </a:rPr>
              <a:t>Poor work performance</a:t>
            </a:r>
          </a:p>
          <a:p>
            <a:r>
              <a:rPr lang="en-US" sz="2400" dirty="0">
                <a:solidFill>
                  <a:srgbClr val="0070C0"/>
                </a:solidFill>
              </a:rPr>
              <a:t>Intimate partner violence</a:t>
            </a:r>
          </a:p>
        </p:txBody>
      </p:sp>
      <p:sp>
        <p:nvSpPr>
          <p:cNvPr id="7" name="Content Placeholder 6"/>
          <p:cNvSpPr>
            <a:spLocks noGrp="1"/>
          </p:cNvSpPr>
          <p:nvPr>
            <p:ph sz="half" idx="2"/>
          </p:nvPr>
        </p:nvSpPr>
        <p:spPr>
          <a:xfrm>
            <a:off x="6096000" y="1404599"/>
            <a:ext cx="4038600" cy="5102905"/>
          </a:xfrm>
        </p:spPr>
        <p:txBody>
          <a:bodyPr>
            <a:noAutofit/>
          </a:bodyPr>
          <a:lstStyle/>
          <a:p>
            <a:r>
              <a:rPr lang="en-US" sz="2400" dirty="0">
                <a:solidFill>
                  <a:srgbClr val="0070C0"/>
                </a:solidFill>
              </a:rPr>
              <a:t>Multiple sexual partners</a:t>
            </a:r>
          </a:p>
          <a:p>
            <a:r>
              <a:rPr lang="en-US" sz="2400" dirty="0">
                <a:solidFill>
                  <a:srgbClr val="0070C0"/>
                </a:solidFill>
              </a:rPr>
              <a:t>Sexually transmitted disease Smoking</a:t>
            </a:r>
          </a:p>
          <a:p>
            <a:r>
              <a:rPr lang="en-US" sz="2400" dirty="0">
                <a:solidFill>
                  <a:srgbClr val="0070C0"/>
                </a:solidFill>
              </a:rPr>
              <a:t>Suicide attempts</a:t>
            </a:r>
          </a:p>
          <a:p>
            <a:r>
              <a:rPr lang="en-US" sz="2400" dirty="0">
                <a:solidFill>
                  <a:srgbClr val="0070C0"/>
                </a:solidFill>
              </a:rPr>
              <a:t>Unintended pregnancies</a:t>
            </a:r>
          </a:p>
          <a:p>
            <a:r>
              <a:rPr lang="en-US" sz="2400" dirty="0">
                <a:solidFill>
                  <a:srgbClr val="0070C0"/>
                </a:solidFill>
              </a:rPr>
              <a:t>Early initiation of smoking</a:t>
            </a:r>
          </a:p>
          <a:p>
            <a:r>
              <a:rPr lang="en-US" sz="2400" dirty="0">
                <a:solidFill>
                  <a:srgbClr val="0070C0"/>
                </a:solidFill>
              </a:rPr>
              <a:t>Early initiation of sexual activity</a:t>
            </a:r>
          </a:p>
          <a:p>
            <a:r>
              <a:rPr lang="en-US" sz="2400" dirty="0">
                <a:solidFill>
                  <a:srgbClr val="0070C0"/>
                </a:solidFill>
              </a:rPr>
              <a:t>Adolescent pregnancy</a:t>
            </a:r>
          </a:p>
          <a:p>
            <a:r>
              <a:rPr lang="en-US" sz="2400" dirty="0">
                <a:solidFill>
                  <a:srgbClr val="0070C0"/>
                </a:solidFill>
              </a:rPr>
              <a:t>Risk for sexual violence</a:t>
            </a:r>
          </a:p>
          <a:p>
            <a:r>
              <a:rPr lang="en-US" sz="2400" dirty="0">
                <a:solidFill>
                  <a:srgbClr val="0070C0"/>
                </a:solidFill>
              </a:rPr>
              <a:t>Poor academic achievement</a:t>
            </a:r>
          </a:p>
          <a:p>
            <a:endParaRPr lang="en-US" sz="2400" dirty="0"/>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BA82AFF-FFC2-9B46-B420-19DBFF95B2AE}"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p:cNvSpPr txBox="1"/>
          <p:nvPr/>
        </p:nvSpPr>
        <p:spPr>
          <a:xfrm>
            <a:off x="4332514" y="6251677"/>
            <a:ext cx="37446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Source: </a:t>
            </a: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2"/>
              </a:rPr>
              <a:t>CDC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6845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18952</TotalTime>
  <Words>3087</Words>
  <Application>Microsoft Office PowerPoint</Application>
  <PresentationFormat>Widescreen</PresentationFormat>
  <Paragraphs>414</Paragraphs>
  <Slides>60</Slides>
  <Notes>6</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60</vt:i4>
      </vt:variant>
    </vt:vector>
  </HeadingPairs>
  <TitlesOfParts>
    <vt:vector size="70" baseType="lpstr">
      <vt:lpstr>Arial</vt:lpstr>
      <vt:lpstr>Bookman Old Style</vt:lpstr>
      <vt:lpstr>Calibri</vt:lpstr>
      <vt:lpstr>Calibri Light</vt:lpstr>
      <vt:lpstr>Helvetica Neue</vt:lpstr>
      <vt:lpstr>Helvetica Neue Light</vt:lpstr>
      <vt:lpstr>Times New Roman</vt:lpstr>
      <vt:lpstr>Office Theme</vt:lpstr>
      <vt:lpstr>1_Office Theme</vt:lpstr>
      <vt:lpstr>Acrobat Document</vt:lpstr>
      <vt:lpstr>Evolving Societies That  Work for Everyone</vt:lpstr>
      <vt:lpstr>Your values </vt:lpstr>
      <vt:lpstr>The Nurture Consilience</vt:lpstr>
      <vt:lpstr>According to E. O. Wilson, Consilience involves </vt:lpstr>
      <vt:lpstr>The Nurture Consilience </vt:lpstr>
      <vt:lpstr>Nurturing Environments</vt:lpstr>
      <vt:lpstr>Toxic social conditions</vt:lpstr>
      <vt:lpstr>Adverse Childhood Experiences--ACES</vt:lpstr>
      <vt:lpstr>As the number of ACEs increases so does the risk for the following: </vt:lpstr>
      <vt:lpstr>How Stress Gets Under the Skin</vt:lpstr>
      <vt:lpstr>PowerPoint Presentation</vt:lpstr>
      <vt:lpstr>Consistency of This View  with Evolutionary Theory</vt:lpstr>
      <vt:lpstr>On the Other Hand </vt:lpstr>
      <vt:lpstr>Materialistic Values vs. Prosocial Values</vt:lpstr>
      <vt:lpstr>People with this Constellation of Values  </vt:lpstr>
      <vt:lpstr>Why would people have these values? </vt:lpstr>
      <vt:lpstr>The Power of Prevention</vt:lpstr>
      <vt:lpstr>PowerPoint Presentation</vt:lpstr>
      <vt:lpstr>PowerPoint Presentation</vt:lpstr>
      <vt:lpstr>Evidence-Based Family  Interventions through the Lifespan Leslie et al., 2016</vt:lpstr>
      <vt:lpstr>Schools</vt:lpstr>
      <vt:lpstr>Timeline of benefits</vt:lpstr>
      <vt:lpstr>However, simply widely implementing nurturing programs is not enough, if our societies continue to harm millions.</vt:lpstr>
      <vt:lpstr>We need to understand how capitalism took us where we didn’t want to go. </vt:lpstr>
      <vt:lpstr>PowerPoint Presentation</vt:lpstr>
      <vt:lpstr>PowerPoint Presentation</vt:lpstr>
      <vt:lpstr>Health and social problems are closely related to inequality in rich countries38</vt:lpstr>
      <vt:lpstr>Robert Putnam’s Our Kids</vt:lpstr>
      <vt:lpstr>A Brief History of the Evolution  of Capitalism in the U.S. </vt:lpstr>
      <vt:lpstr>The Conservative Billionaire Coalition</vt:lpstr>
      <vt:lpstr>PowerPoint Presentation</vt:lpstr>
      <vt:lpstr>How the Nurture Consilience Can Guide the Evolution of a More Nurturing Form of Capitalism</vt:lpstr>
      <vt:lpstr>A coalition </vt:lpstr>
      <vt:lpstr>Currently, unlike the CBC, those working to promote nurturance are uncoordinated. </vt:lpstr>
      <vt:lpstr>The Nurture Consilience </vt:lpstr>
      <vt:lpstr>Two Key Principles</vt:lpstr>
      <vt:lpstr>Public Health</vt:lpstr>
      <vt:lpstr>Community Organizing </vt:lpstr>
      <vt:lpstr>Which Brings Us to Rebooting Capitalism</vt:lpstr>
      <vt:lpstr>Rebooting Capitalism</vt:lpstr>
      <vt:lpstr>Principles for Societal Reform</vt:lpstr>
      <vt:lpstr>PowerPoint Presentation</vt:lpstr>
      <vt:lpstr>Examples of Reform in  Major Sectors of Society</vt:lpstr>
      <vt:lpstr>Business</vt:lpstr>
      <vt:lpstr>Healthcare—Actually Public Health</vt:lpstr>
      <vt:lpstr>Criminal Justice</vt:lpstr>
      <vt:lpstr>Social and Mass Media</vt:lpstr>
      <vt:lpstr>Climate Change</vt:lpstr>
      <vt:lpstr>Politics</vt:lpstr>
      <vt:lpstr>But Let’s Focus on Higher Education</vt:lpstr>
      <vt:lpstr>Higher Education</vt:lpstr>
      <vt:lpstr>Examples regarding Higher Education</vt:lpstr>
      <vt:lpstr>Choosing Something to Work on</vt:lpstr>
      <vt:lpstr>The Theory of Values to Action </vt:lpstr>
      <vt:lpstr>Create teams of people who join Values to Action to work for the reforms called for in Rebooting Capitalism. </vt:lpstr>
      <vt:lpstr>Based on a survey of those who join…</vt:lpstr>
      <vt:lpstr>Strengthening Families Task Force</vt:lpstr>
      <vt:lpstr>Climate Change Task Force</vt:lpstr>
      <vt:lpstr>Polling      </vt:lpstr>
      <vt:lpstr>Critique of this theory</vt:lpstr>
    </vt:vector>
  </TitlesOfParts>
  <Company>ORI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Clawson</dc:creator>
  <cp:lastModifiedBy>Tony</cp:lastModifiedBy>
  <cp:revision>61</cp:revision>
  <dcterms:created xsi:type="dcterms:W3CDTF">2020-04-30T16:47:08Z</dcterms:created>
  <dcterms:modified xsi:type="dcterms:W3CDTF">2020-07-14T18:43:56Z</dcterms:modified>
</cp:coreProperties>
</file>